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5.jpg" ContentType="image/jpg"/>
  <Override PartName="/ppt/media/image17.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58" r:id="rId1"/>
  </p:sldMasterIdLst>
  <p:notesMasterIdLst>
    <p:notesMasterId r:id="rId28"/>
  </p:notesMasterIdLst>
  <p:sldIdLst>
    <p:sldId id="256" r:id="rId2"/>
    <p:sldId id="258" r:id="rId3"/>
    <p:sldId id="279" r:id="rId4"/>
    <p:sldId id="257" r:id="rId5"/>
    <p:sldId id="259" r:id="rId6"/>
    <p:sldId id="262" r:id="rId7"/>
    <p:sldId id="263" r:id="rId8"/>
    <p:sldId id="260" r:id="rId9"/>
    <p:sldId id="278" r:id="rId10"/>
    <p:sldId id="283" r:id="rId11"/>
    <p:sldId id="277" r:id="rId12"/>
    <p:sldId id="267" r:id="rId13"/>
    <p:sldId id="261" r:id="rId14"/>
    <p:sldId id="284" r:id="rId15"/>
    <p:sldId id="286" r:id="rId16"/>
    <p:sldId id="287" r:id="rId17"/>
    <p:sldId id="285" r:id="rId18"/>
    <p:sldId id="288" r:id="rId19"/>
    <p:sldId id="289" r:id="rId20"/>
    <p:sldId id="290" r:id="rId21"/>
    <p:sldId id="291" r:id="rId22"/>
    <p:sldId id="280" r:id="rId23"/>
    <p:sldId id="281" r:id="rId24"/>
    <p:sldId id="282" r:id="rId25"/>
    <p:sldId id="275" r:id="rId26"/>
    <p:sldId id="276" r:id="rId27"/>
  </p:sldIdLst>
  <p:sldSz cx="9144000" cy="5143500" type="screen16x9"/>
  <p:notesSz cx="9144000" cy="51435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874"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686000D5-D2E1-4461-9FBB-EE55038871A7}" type="datetimeFigureOut">
              <a:rPr lang="en-US" smtClean="0"/>
              <a:t>4/26/2023</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E3986A61-251A-4A8B-96B5-DB35ECDFB82F}" type="slidenum">
              <a:rPr lang="en-US" smtClean="0"/>
              <a:t>‹#›</a:t>
            </a:fld>
            <a:endParaRPr lang="en-US"/>
          </a:p>
        </p:txBody>
      </p:sp>
    </p:spTree>
    <p:extLst>
      <p:ext uri="{BB962C8B-B14F-4D97-AF65-F5344CB8AC3E}">
        <p14:creationId xmlns:p14="http://schemas.microsoft.com/office/powerpoint/2010/main" val="3502151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986A61-251A-4A8B-96B5-DB35ECDFB82F}" type="slidenum">
              <a:rPr lang="en-US" smtClean="0"/>
              <a:t>7</a:t>
            </a:fld>
            <a:endParaRPr lang="en-US"/>
          </a:p>
        </p:txBody>
      </p:sp>
    </p:spTree>
    <p:extLst>
      <p:ext uri="{BB962C8B-B14F-4D97-AF65-F5344CB8AC3E}">
        <p14:creationId xmlns:p14="http://schemas.microsoft.com/office/powerpoint/2010/main" val="4140241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327155"/>
            <a:ext cx="7080026" cy="1371601"/>
          </a:xfrm>
        </p:spPr>
        <p:txBody>
          <a:bodyPr anchor="b">
            <a:normAutofit/>
          </a:bodyPr>
          <a:lstStyle>
            <a:lvl1pPr algn="ctr">
              <a:defRPr sz="4050"/>
            </a:lvl1pPr>
          </a:lstStyle>
          <a:p>
            <a:r>
              <a:rPr lang="en-US"/>
              <a:t>Click to edit Master title style</a:t>
            </a:r>
            <a:endParaRPr lang="en-US" dirty="0"/>
          </a:p>
        </p:txBody>
      </p:sp>
      <p:sp>
        <p:nvSpPr>
          <p:cNvPr id="3" name="Subtitle 2"/>
          <p:cNvSpPr>
            <a:spLocks noGrp="1"/>
          </p:cNvSpPr>
          <p:nvPr>
            <p:ph type="subTitle" idx="1"/>
          </p:nvPr>
        </p:nvSpPr>
        <p:spPr>
          <a:xfrm>
            <a:off x="1028020" y="2698755"/>
            <a:ext cx="7080026" cy="787400"/>
          </a:xfrm>
        </p:spPr>
        <p:txBody>
          <a:bodyPr anchor="t"/>
          <a:lstStyle>
            <a:lvl1pPr marL="0" indent="0" algn="ctr">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453305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13" y="410855"/>
            <a:ext cx="7606349" cy="2862605"/>
          </a:xfrm>
          <a:prstGeom prst="rect">
            <a:avLst/>
          </a:prstGeom>
        </p:spPr>
      </p:pic>
      <p:sp>
        <p:nvSpPr>
          <p:cNvPr id="2" name="Title 1"/>
          <p:cNvSpPr>
            <a:spLocks noGrp="1"/>
          </p:cNvSpPr>
          <p:nvPr>
            <p:ph type="title"/>
          </p:nvPr>
        </p:nvSpPr>
        <p:spPr>
          <a:xfrm>
            <a:off x="685354" y="3423941"/>
            <a:ext cx="7766495" cy="407604"/>
          </a:xfrm>
        </p:spPr>
        <p:txBody>
          <a:bodyPr anchor="b">
            <a:normAutofit/>
          </a:bodyPr>
          <a:lstStyle>
            <a:lvl1pPr algn="ct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77012" y="521257"/>
            <a:ext cx="7384010" cy="2644253"/>
          </a:xfrm>
          <a:effectLst>
            <a:outerShdw blurRad="38100" dist="25400" dir="4440000">
              <a:srgbClr val="000000">
                <a:alpha val="36000"/>
              </a:srgbClr>
            </a:outerShdw>
          </a:effectLst>
        </p:spPr>
        <p:txBody>
          <a:bodyPr anchor="t">
            <a:normAutofit/>
          </a:bodyPr>
          <a:lstStyle>
            <a:lvl1pPr marL="0" indent="0" algn="ctr">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65322" cy="511854"/>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457205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6328"/>
            <a:ext cx="7765322"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221385"/>
            <a:ext cx="7765322" cy="112637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7139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99562"/>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6" y="3228265"/>
            <a:ext cx="7765322" cy="1117122"/>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
        <p:nvSpPr>
          <p:cNvPr id="11" name="TextBox 10"/>
          <p:cNvSpPr txBox="1"/>
          <p:nvPr/>
        </p:nvSpPr>
        <p:spPr>
          <a:xfrm>
            <a:off x="742950" y="66359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878537" y="219619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478316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1595207"/>
            <a:ext cx="7765322"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9" y="3487917"/>
            <a:ext cx="776414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580448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5033"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7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4929"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4929"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930101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72" y="1363661"/>
            <a:ext cx="2504979" cy="1385888"/>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850" y="1363661"/>
            <a:ext cx="2504979" cy="1385888"/>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038" y="1363661"/>
            <a:ext cx="2504979" cy="1385888"/>
          </a:xfrm>
          <a:prstGeom prst="rect">
            <a:avLst/>
          </a:prstGeom>
        </p:spPr>
      </p:pic>
      <p:sp>
        <p:nvSpPr>
          <p:cNvPr id="30"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763577" y="1454188"/>
            <a:ext cx="2319276" cy="120221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91"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09307" y="1454321"/>
            <a:ext cx="2319276" cy="120612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7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5023"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056774" y="1450824"/>
            <a:ext cx="2319276" cy="120547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4929" y="3360274"/>
            <a:ext cx="2475738" cy="98312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1948292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3674959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457200"/>
            <a:ext cx="1713365"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457200"/>
            <a:ext cx="5937654" cy="38862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7016389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806827" y="1091184"/>
            <a:ext cx="5530345" cy="1608455"/>
          </a:xfrm>
          <a:prstGeom prst="rect">
            <a:avLst/>
          </a:prstGeom>
        </p:spPr>
        <p:txBody>
          <a:bodyPr wrap="square" lIns="0" tIns="0" rIns="0" bIns="0">
            <a:spAutoFit/>
          </a:bodyPr>
          <a:lstStyle>
            <a:lvl1pPr>
              <a:defRPr sz="5200" b="0" i="0">
                <a:solidFill>
                  <a:schemeClr val="tx1"/>
                </a:solidFill>
                <a:latin typeface="Arial MT"/>
                <a:cs typeface="Arial MT"/>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32410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375790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320801"/>
            <a:ext cx="7192913" cy="1371610"/>
          </a:xfrm>
        </p:spPr>
        <p:txBody>
          <a:bodyPr anchor="b"/>
          <a:lstStyle>
            <a:lvl1pPr algn="ct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2692409"/>
            <a:ext cx="7192913" cy="1130291"/>
          </a:xfrm>
        </p:spPr>
        <p:txBody>
          <a:bodyPr anchor="t"/>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4/26/2023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464303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299337"/>
            <a:ext cx="3795373"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299337"/>
            <a:ext cx="3798499"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266941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6" y="1300880"/>
            <a:ext cx="3816804" cy="3111577"/>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864" y="1300880"/>
            <a:ext cx="3816804" cy="3111577"/>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376441"/>
            <a:ext cx="3657258" cy="408663"/>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54404" y="1785103"/>
            <a:ext cx="365725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376441"/>
            <a:ext cx="3671498" cy="408662"/>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21225" y="1785103"/>
            <a:ext cx="367149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4/26/2023</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989478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4/26/2023</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250687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4/26/2023</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073801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2780167" cy="1366439"/>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641725" y="457200"/>
            <a:ext cx="4808943" cy="38862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1823639"/>
            <a:ext cx="2780167" cy="251976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879641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249" y="457200"/>
            <a:ext cx="2688125" cy="3903624"/>
          </a:xfrm>
          <a:prstGeom prst="rect">
            <a:avLst/>
          </a:prstGeom>
        </p:spPr>
      </p:pic>
      <p:sp>
        <p:nvSpPr>
          <p:cNvPr id="2" name="Title 1"/>
          <p:cNvSpPr>
            <a:spLocks noGrp="1"/>
          </p:cNvSpPr>
          <p:nvPr>
            <p:ph type="title"/>
          </p:nvPr>
        </p:nvSpPr>
        <p:spPr>
          <a:xfrm>
            <a:off x="685347" y="457442"/>
            <a:ext cx="4451212" cy="1372004"/>
          </a:xfrm>
        </p:spPr>
        <p:txBody>
          <a:bodyPr anchor="b">
            <a:no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81914" y="572776"/>
            <a:ext cx="2456813" cy="3684617"/>
          </a:xfr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685347" y="1829445"/>
            <a:ext cx="4451212" cy="253210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4/26/2023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377881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457200"/>
            <a:ext cx="7765322" cy="727838"/>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299337"/>
            <a:ext cx="7765322" cy="3044063"/>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1D8BD707-D9CF-40AE-B4C6-C98DA3205C09}" type="datetimeFigureOut">
              <a:rPr lang="en-US" smtClean="0"/>
              <a:t>4/26/2023</a:t>
            </a:fld>
            <a:endParaRPr lang="en-US"/>
          </a:p>
        </p:txBody>
      </p:sp>
      <p:sp>
        <p:nvSpPr>
          <p:cNvPr id="5" name="Footer Placeholder 4"/>
          <p:cNvSpPr>
            <a:spLocks noGrp="1"/>
          </p:cNvSpPr>
          <p:nvPr>
            <p:ph type="ftr" sz="quarter" idx="3"/>
          </p:nvPr>
        </p:nvSpPr>
        <p:spPr>
          <a:xfrm>
            <a:off x="685347" y="4412457"/>
            <a:ext cx="5004649" cy="273844"/>
          </a:xfrm>
          <a:prstGeom prst="rect">
            <a:avLst/>
          </a:prstGeom>
        </p:spPr>
        <p:txBody>
          <a:bodyPr vert="horz" lIns="91440" tIns="45720" rIns="91440" bIns="45720" rtlCol="0" anchor="ctr"/>
          <a:lstStyle>
            <a:lvl1pPr algn="l">
              <a:defRPr sz="75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621556601"/>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Lst>
  <p:txStyles>
    <p:title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29500" algn="l" defTabSz="342900" rtl="0" eaLnBrk="1" latinLnBrk="0" hangingPunct="1">
        <a:spcBef>
          <a:spcPct val="20000"/>
        </a:spcBef>
        <a:spcAft>
          <a:spcPts val="45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540000" indent="-202500" algn="l" defTabSz="342900" rtl="0" eaLnBrk="1" latinLnBrk="0" hangingPunct="1">
        <a:spcBef>
          <a:spcPct val="20000"/>
        </a:spcBef>
        <a:spcAft>
          <a:spcPts val="450"/>
        </a:spcAft>
        <a:buClr>
          <a:schemeClr val="tx2"/>
        </a:buClr>
        <a:buSzPct val="70000"/>
        <a:buFont typeface="Wingdings 2" charset="2"/>
        <a:buChar char=""/>
        <a:defRPr sz="13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769500" indent="-162000" algn="l" defTabSz="342900" rtl="0" eaLnBrk="1" latinLnBrk="0" hangingPunct="1">
        <a:spcBef>
          <a:spcPct val="20000"/>
        </a:spcBef>
        <a:spcAft>
          <a:spcPts val="45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39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255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15109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18013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0917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23296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8.xml"/><Relationship Id="rId5" Type="http://schemas.openxmlformats.org/officeDocument/2006/relationships/image" Target="../media/image7.tmp"/><Relationship Id="rId4" Type="http://schemas.openxmlformats.org/officeDocument/2006/relationships/hyperlink" Target="http://blog.cdelrio.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7.tmp"/><Relationship Id="rId1" Type="http://schemas.openxmlformats.org/officeDocument/2006/relationships/slideLayout" Target="../slideLayouts/slideLayout2.xml"/><Relationship Id="rId4" Type="http://schemas.openxmlformats.org/officeDocument/2006/relationships/hyperlink" Target="https://www.bojankomazec.com/2020/01/building-machine-learning-model.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tmp"/></Relationships>
</file>

<file path=ppt/slides/_rels/slide13.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 Id="rId4" Type="http://schemas.openxmlformats.org/officeDocument/2006/relationships/image" Target="../media/image7.tmp"/></Relationships>
</file>

<file path=ppt/slides/_rels/slide19.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2.xml"/><Relationship Id="rId4" Type="http://schemas.openxmlformats.org/officeDocument/2006/relationships/image" Target="../media/image7.tm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 Id="rId4" Type="http://schemas.openxmlformats.org/officeDocument/2006/relationships/image" Target="../media/image30.tmp"/></Relationships>
</file>

<file path=ppt/slides/_rels/slide22.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7.tmp"/><Relationship Id="rId1" Type="http://schemas.openxmlformats.org/officeDocument/2006/relationships/slideLayout" Target="../slideLayouts/slideLayout7.xml"/><Relationship Id="rId4" Type="http://schemas.openxmlformats.org/officeDocument/2006/relationships/hyperlink" Target="https://www.publicdomainpictures.net/view-image.php?image=255565&amp;picture=bitcoin-money-decentralized"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blog.roboforex.com/blog/2020/05/18/a-week-of-cryptocurrencies-focus-on-eth/"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hyperlink" Target="https://pxhere.com/en/photo/162376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5000"/>
            <a:duotone>
              <a:schemeClr val="bg2">
                <a:shade val="80000"/>
                <a:lumMod val="80000"/>
              </a:schemeClr>
              <a:schemeClr val="bg2">
                <a:tint val="98000"/>
              </a:schemeClr>
            </a:duotone>
            <a:lum/>
          </a:blip>
          <a:srcRect/>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04800" y="868091"/>
            <a:ext cx="6731634" cy="1505925"/>
          </a:xfrm>
          <a:prstGeom prst="rect">
            <a:avLst/>
          </a:prstGeom>
        </p:spPr>
        <p:txBody>
          <a:bodyPr vert="horz" wrap="square" lIns="0" tIns="28575" rIns="0" bIns="0" rtlCol="0" anchor="ctr">
            <a:spAutoFit/>
          </a:bodyPr>
          <a:lstStyle/>
          <a:p>
            <a:pPr marL="1296670" marR="5080" indent="-1284605">
              <a:lnSpc>
                <a:spcPts val="6220"/>
              </a:lnSpc>
              <a:spcBef>
                <a:spcPts val="225"/>
              </a:spcBef>
            </a:pPr>
            <a:r>
              <a:rPr lang="en-US" sz="2800" dirty="0">
                <a:latin typeface="+mn-lt"/>
              </a:rPr>
              <a:t>PREDICTION OF BITCOIN PRICES</a:t>
            </a:r>
            <a:br>
              <a:rPr lang="en-US" sz="2800" dirty="0">
                <a:latin typeface="+mn-lt"/>
              </a:rPr>
            </a:br>
            <a:r>
              <a:rPr lang="en-US" sz="2800" dirty="0">
                <a:latin typeface="+mn-lt"/>
              </a:rPr>
              <a:t>USING MACHINE LEARNING</a:t>
            </a:r>
            <a:endParaRPr sz="2800" spc="-10" dirty="0">
              <a:latin typeface="+mn-lt"/>
            </a:endParaRPr>
          </a:p>
        </p:txBody>
      </p:sp>
      <p:sp>
        <p:nvSpPr>
          <p:cNvPr id="3" name="object 3"/>
          <p:cNvSpPr txBox="1"/>
          <p:nvPr/>
        </p:nvSpPr>
        <p:spPr>
          <a:xfrm>
            <a:off x="2412366" y="2846965"/>
            <a:ext cx="6731634" cy="1282402"/>
          </a:xfrm>
          <a:prstGeom prst="rect">
            <a:avLst/>
          </a:prstGeom>
        </p:spPr>
        <p:txBody>
          <a:bodyPr vert="horz" wrap="square" lIns="0" tIns="12700" rIns="0" bIns="0" rtlCol="0">
            <a:spAutoFit/>
          </a:bodyPr>
          <a:lstStyle/>
          <a:p>
            <a:pPr marL="12700" algn="ctr">
              <a:lnSpc>
                <a:spcPct val="100000"/>
              </a:lnSpc>
              <a:spcBef>
                <a:spcPts val="100"/>
              </a:spcBef>
            </a:pPr>
            <a:r>
              <a:rPr lang="en-IN" sz="2000" dirty="0"/>
              <a:t>Group - 48</a:t>
            </a:r>
          </a:p>
          <a:p>
            <a:pPr marL="12700" algn="ctr">
              <a:lnSpc>
                <a:spcPct val="100000"/>
              </a:lnSpc>
              <a:spcBef>
                <a:spcPts val="100"/>
              </a:spcBef>
            </a:pPr>
            <a:r>
              <a:rPr lang="en-IN" sz="2000" dirty="0"/>
              <a:t>Varun </a:t>
            </a:r>
            <a:r>
              <a:rPr lang="en-IN" sz="2000" dirty="0" err="1"/>
              <a:t>Anavatti</a:t>
            </a:r>
            <a:r>
              <a:rPr lang="en-IN" sz="2000" dirty="0"/>
              <a:t> (A20526745) </a:t>
            </a:r>
          </a:p>
          <a:p>
            <a:pPr marL="12700" algn="ctr">
              <a:lnSpc>
                <a:spcPct val="100000"/>
              </a:lnSpc>
              <a:spcBef>
                <a:spcPts val="100"/>
              </a:spcBef>
            </a:pPr>
            <a:r>
              <a:rPr lang="en-IN" sz="2000" dirty="0"/>
              <a:t>Narendra Kumar Srivastava (A20529845) </a:t>
            </a:r>
          </a:p>
          <a:p>
            <a:pPr marL="12700" algn="ctr">
              <a:lnSpc>
                <a:spcPct val="100000"/>
              </a:lnSpc>
              <a:spcBef>
                <a:spcPts val="100"/>
              </a:spcBef>
            </a:pPr>
            <a:r>
              <a:rPr lang="en-IN" sz="2000" dirty="0"/>
              <a:t> </a:t>
            </a:r>
            <a:r>
              <a:rPr lang="en-IN" sz="2000" dirty="0" err="1"/>
              <a:t>Shwedha</a:t>
            </a:r>
            <a:r>
              <a:rPr lang="en-IN" sz="2000" dirty="0"/>
              <a:t> Srinivasan (A20514543) </a:t>
            </a:r>
            <a:endParaRPr sz="2000" dirty="0">
              <a:latin typeface="Arial MT"/>
              <a:cs typeface="Arial MT"/>
            </a:endParaRPr>
          </a:p>
        </p:txBody>
      </p:sp>
      <p:sp>
        <p:nvSpPr>
          <p:cNvPr id="6" name="TextBox 5">
            <a:extLst>
              <a:ext uri="{FF2B5EF4-FFF2-40B4-BE49-F238E27FC236}">
                <a16:creationId xmlns:a16="http://schemas.microsoft.com/office/drawing/2014/main" id="{61AD31BC-0209-B054-DE5F-4C48BA2B46AE}"/>
              </a:ext>
            </a:extLst>
          </p:cNvPr>
          <p:cNvSpPr txBox="1"/>
          <p:nvPr/>
        </p:nvSpPr>
        <p:spPr>
          <a:xfrm>
            <a:off x="18211" y="25810"/>
            <a:ext cx="4572000" cy="369332"/>
          </a:xfrm>
          <a:prstGeom prst="rect">
            <a:avLst/>
          </a:prstGeom>
          <a:noFill/>
        </p:spPr>
        <p:txBody>
          <a:bodyPr wrap="square">
            <a:spAutoFit/>
          </a:bodyPr>
          <a:lstStyle/>
          <a:p>
            <a:r>
              <a:rPr lang="en-US" sz="1800" dirty="0"/>
              <a:t>CS584 MACHINE LEARNING</a:t>
            </a:r>
            <a:endParaRPr lang="en-IN" dirty="0"/>
          </a:p>
        </p:txBody>
      </p:sp>
      <p:sp>
        <p:nvSpPr>
          <p:cNvPr id="10" name="TextBox 9">
            <a:extLst>
              <a:ext uri="{FF2B5EF4-FFF2-40B4-BE49-F238E27FC236}">
                <a16:creationId xmlns:a16="http://schemas.microsoft.com/office/drawing/2014/main" id="{E0A466B1-F403-2B0A-E846-60A54A0E647F}"/>
              </a:ext>
            </a:extLst>
          </p:cNvPr>
          <p:cNvSpPr txBox="1"/>
          <p:nvPr/>
        </p:nvSpPr>
        <p:spPr>
          <a:xfrm>
            <a:off x="5715000" y="1844"/>
            <a:ext cx="4623618" cy="369332"/>
          </a:xfrm>
          <a:prstGeom prst="rect">
            <a:avLst/>
          </a:prstGeom>
          <a:noFill/>
        </p:spPr>
        <p:txBody>
          <a:bodyPr wrap="square">
            <a:spAutoFit/>
          </a:bodyPr>
          <a:lstStyle/>
          <a:p>
            <a:r>
              <a:rPr lang="en-IN" dirty="0"/>
              <a:t>INSTRUCTOR : DR. YAN YAN</a:t>
            </a:r>
          </a:p>
        </p:txBody>
      </p:sp>
      <p:pic>
        <p:nvPicPr>
          <p:cNvPr id="12" name="Picture 11">
            <a:extLst>
              <a:ext uri="{FF2B5EF4-FFF2-40B4-BE49-F238E27FC236}">
                <a16:creationId xmlns:a16="http://schemas.microsoft.com/office/drawing/2014/main" id="{BD778FBD-4B61-1246-B122-EE4F8577274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2298" y="2690857"/>
            <a:ext cx="1591913" cy="1584552"/>
          </a:xfrm>
          <a:prstGeom prst="rect">
            <a:avLst/>
          </a:prstGeom>
        </p:spPr>
      </p:pic>
      <p:pic>
        <p:nvPicPr>
          <p:cNvPr id="5" name="Picture 4">
            <a:extLst>
              <a:ext uri="{FF2B5EF4-FFF2-40B4-BE49-F238E27FC236}">
                <a16:creationId xmlns:a16="http://schemas.microsoft.com/office/drawing/2014/main" id="{67CEEC6E-93B0-6DA1-6041-530B86945B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2987" y="4827058"/>
            <a:ext cx="3311013" cy="3145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6" y="1843912"/>
            <a:ext cx="7765322" cy="727838"/>
          </a:xfrm>
        </p:spPr>
        <p:txBody>
          <a:bodyPr/>
          <a:lstStyle/>
          <a:p>
            <a:r>
              <a:rPr lang="en-US" dirty="0">
                <a:solidFill>
                  <a:schemeClr val="tx1"/>
                </a:solidFill>
              </a:rPr>
              <a:t>Lets find out ourselves!!!</a:t>
            </a:r>
          </a:p>
        </p:txBody>
      </p:sp>
      <p:sp>
        <p:nvSpPr>
          <p:cNvPr id="3" name="Content Placeholder 2"/>
          <p:cNvSpPr>
            <a:spLocks noGrp="1"/>
          </p:cNvSpPr>
          <p:nvPr>
            <p:ph idx="1"/>
          </p:nvPr>
        </p:nvSpPr>
        <p:spPr>
          <a:xfrm>
            <a:off x="685346" y="2952750"/>
            <a:ext cx="7765322" cy="1390650"/>
          </a:xfrm>
        </p:spPr>
        <p:txBody>
          <a:bodyPr>
            <a:normAutofit/>
          </a:bodyPr>
          <a:lstStyle/>
          <a:p>
            <a:endParaRPr lang="en-US" dirty="0"/>
          </a:p>
          <a:p>
            <a:pPr marL="27675" indent="0">
              <a:buNone/>
            </a:pPr>
            <a:endParaRPr lang="en-US" dirty="0"/>
          </a:p>
        </p:txBody>
      </p:sp>
      <p:pic>
        <p:nvPicPr>
          <p:cNvPr id="4" name="object 3">
            <a:extLst>
              <a:ext uri="{FF2B5EF4-FFF2-40B4-BE49-F238E27FC236}">
                <a16:creationId xmlns:a16="http://schemas.microsoft.com/office/drawing/2014/main" id="{295D76C0-EE89-16C9-BD85-80297913BA7D}"/>
              </a:ext>
            </a:extLst>
          </p:cNvPr>
          <p:cNvPicPr/>
          <p:nvPr/>
        </p:nvPicPr>
        <p:blipFill rotWithShape="1">
          <a:blip r:embed="rId2" cstate="print"/>
          <a:srcRect b="40359"/>
          <a:stretch/>
        </p:blipFill>
        <p:spPr>
          <a:xfrm>
            <a:off x="1219200" y="800100"/>
            <a:ext cx="6477000" cy="1149890"/>
          </a:xfrm>
          <a:prstGeom prst="rect">
            <a:avLst/>
          </a:prstGeom>
        </p:spPr>
      </p:pic>
      <p:sp>
        <p:nvSpPr>
          <p:cNvPr id="5" name="Hexagon 4">
            <a:extLst>
              <a:ext uri="{FF2B5EF4-FFF2-40B4-BE49-F238E27FC236}">
                <a16:creationId xmlns:a16="http://schemas.microsoft.com/office/drawing/2014/main" id="{15F04ADF-1F44-4F20-4C47-2C6DB9E8BFE5}"/>
              </a:ext>
            </a:extLst>
          </p:cNvPr>
          <p:cNvSpPr/>
          <p:nvPr/>
        </p:nvSpPr>
        <p:spPr>
          <a:xfrm>
            <a:off x="2819400" y="2519827"/>
            <a:ext cx="3505200" cy="2438400"/>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AR</a:t>
            </a:r>
          </a:p>
          <a:p>
            <a:pPr algn="ctr"/>
            <a:r>
              <a:rPr lang="en-US" dirty="0"/>
              <a:t>MA</a:t>
            </a:r>
          </a:p>
          <a:p>
            <a:pPr algn="ctr"/>
            <a:r>
              <a:rPr lang="en-US" dirty="0"/>
              <a:t>ARIMA</a:t>
            </a:r>
          </a:p>
          <a:p>
            <a:pPr algn="ctr"/>
            <a:r>
              <a:rPr lang="en-US" i="1" dirty="0"/>
              <a:t>LINEAR, LASSO, </a:t>
            </a:r>
          </a:p>
          <a:p>
            <a:pPr algn="ctr"/>
            <a:r>
              <a:rPr lang="en-US" i="1" dirty="0"/>
              <a:t>MULTI-PERCEPTRON,</a:t>
            </a:r>
          </a:p>
          <a:p>
            <a:pPr algn="ctr"/>
            <a:r>
              <a:rPr lang="en-US" i="1" dirty="0"/>
              <a:t>RANDOM FOREST</a:t>
            </a:r>
            <a:endParaRPr lang="en-US" dirty="0"/>
          </a:p>
          <a:p>
            <a:pPr algn="ctr"/>
            <a:r>
              <a:rPr lang="en-US" dirty="0"/>
              <a:t>Random Forest</a:t>
            </a:r>
          </a:p>
          <a:p>
            <a:pPr algn="ctr"/>
            <a:r>
              <a:rPr lang="en-US" dirty="0"/>
              <a:t>Linear Regression</a:t>
            </a:r>
          </a:p>
          <a:p>
            <a:pPr algn="ctr"/>
            <a:endParaRPr lang="en-IN" dirty="0"/>
          </a:p>
        </p:txBody>
      </p:sp>
      <p:sp>
        <p:nvSpPr>
          <p:cNvPr id="8" name="TextBox 7">
            <a:extLst>
              <a:ext uri="{FF2B5EF4-FFF2-40B4-BE49-F238E27FC236}">
                <a16:creationId xmlns:a16="http://schemas.microsoft.com/office/drawing/2014/main" id="{2DB55CFD-CCF2-C071-EEA5-452A7EF7AFF8}"/>
              </a:ext>
            </a:extLst>
          </p:cNvPr>
          <p:cNvSpPr txBox="1"/>
          <p:nvPr/>
        </p:nvSpPr>
        <p:spPr>
          <a:xfrm>
            <a:off x="1447800" y="215384"/>
            <a:ext cx="6096000" cy="369332"/>
          </a:xfrm>
          <a:prstGeom prst="rect">
            <a:avLst/>
          </a:prstGeom>
          <a:noFill/>
        </p:spPr>
        <p:txBody>
          <a:bodyPr wrap="square" rtlCol="0">
            <a:spAutoFit/>
          </a:bodyPr>
          <a:lstStyle/>
          <a:p>
            <a:r>
              <a:rPr lang="en-IN" dirty="0"/>
              <a:t>Googling for the best model to use?...................Um NO!</a:t>
            </a:r>
          </a:p>
        </p:txBody>
      </p:sp>
    </p:spTree>
    <p:extLst>
      <p:ext uri="{BB962C8B-B14F-4D97-AF65-F5344CB8AC3E}">
        <p14:creationId xmlns:p14="http://schemas.microsoft.com/office/powerpoint/2010/main" val="938975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750"/>
            <a:ext cx="7765322" cy="727838"/>
          </a:xfrm>
        </p:spPr>
        <p:txBody>
          <a:bodyPr/>
          <a:lstStyle/>
          <a:p>
            <a:r>
              <a:rPr lang="en-US" dirty="0"/>
              <a:t>Machine Learning Algorithms Used</a:t>
            </a:r>
          </a:p>
        </p:txBody>
      </p:sp>
      <p:sp>
        <p:nvSpPr>
          <p:cNvPr id="3" name="Content Placeholder 2"/>
          <p:cNvSpPr>
            <a:spLocks noGrp="1"/>
          </p:cNvSpPr>
          <p:nvPr>
            <p:ph idx="1"/>
          </p:nvPr>
        </p:nvSpPr>
        <p:spPr>
          <a:xfrm>
            <a:off x="3770671" y="666750"/>
            <a:ext cx="5022122" cy="4083539"/>
          </a:xfrm>
        </p:spPr>
        <p:txBody>
          <a:bodyPr>
            <a:normAutofit/>
          </a:bodyPr>
          <a:lstStyle/>
          <a:p>
            <a:pPr marL="27675" indent="0">
              <a:buNone/>
            </a:pPr>
            <a:endParaRPr lang="en-US" dirty="0"/>
          </a:p>
          <a:p>
            <a:pPr algn="ctr">
              <a:lnSpc>
                <a:spcPct val="200000"/>
              </a:lnSpc>
            </a:pPr>
            <a:r>
              <a:rPr lang="en-US" b="1" i="1" dirty="0"/>
              <a:t>REGRESSION MODELS </a:t>
            </a:r>
          </a:p>
          <a:p>
            <a:pPr algn="ctr">
              <a:lnSpc>
                <a:spcPct val="200000"/>
              </a:lnSpc>
            </a:pPr>
            <a:r>
              <a:rPr lang="en-US" b="1" i="1" dirty="0"/>
              <a:t>(LINEAR, LASSO, </a:t>
            </a:r>
          </a:p>
          <a:p>
            <a:pPr algn="ctr">
              <a:lnSpc>
                <a:spcPct val="200000"/>
              </a:lnSpc>
            </a:pPr>
            <a:r>
              <a:rPr lang="en-US" b="1" i="1" dirty="0"/>
              <a:t>MULTI-PERCEPTRON, </a:t>
            </a:r>
          </a:p>
          <a:p>
            <a:pPr algn="ctr">
              <a:lnSpc>
                <a:spcPct val="200000"/>
              </a:lnSpc>
            </a:pPr>
            <a:r>
              <a:rPr lang="en-US" b="1" i="1" dirty="0"/>
              <a:t>RIDGE, RANDOM FOREST)</a:t>
            </a:r>
          </a:p>
          <a:p>
            <a:pPr algn="ctr">
              <a:lnSpc>
                <a:spcPct val="200000"/>
              </a:lnSpc>
            </a:pPr>
            <a:r>
              <a:rPr lang="en-US" b="1" i="1" dirty="0"/>
              <a:t>NEURAL NETWORKS</a:t>
            </a:r>
          </a:p>
          <a:p>
            <a:pPr algn="ctr">
              <a:lnSpc>
                <a:spcPct val="200000"/>
              </a:lnSpc>
            </a:pPr>
            <a:r>
              <a:rPr lang="en-US" b="1" i="1" dirty="0"/>
              <a:t> (AR, MA, ARIMA, LSTM)</a:t>
            </a:r>
          </a:p>
          <a:p>
            <a:pPr marL="27675" indent="0">
              <a:buNone/>
            </a:pPr>
            <a:endParaRPr lang="en-US" dirty="0"/>
          </a:p>
        </p:txBody>
      </p:sp>
      <p:pic>
        <p:nvPicPr>
          <p:cNvPr id="4" name="Picture 3">
            <a:extLst>
              <a:ext uri="{FF2B5EF4-FFF2-40B4-BE49-F238E27FC236}">
                <a16:creationId xmlns:a16="http://schemas.microsoft.com/office/drawing/2014/main" id="{2F63153F-B2B5-5E3D-56FE-9195ED450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2987" y="4854097"/>
            <a:ext cx="3311013" cy="314598"/>
          </a:xfrm>
          <a:prstGeom prst="rect">
            <a:avLst/>
          </a:prstGeom>
        </p:spPr>
      </p:pic>
      <p:pic>
        <p:nvPicPr>
          <p:cNvPr id="15" name="Picture 14">
            <a:extLst>
              <a:ext uri="{FF2B5EF4-FFF2-40B4-BE49-F238E27FC236}">
                <a16:creationId xmlns:a16="http://schemas.microsoft.com/office/drawing/2014/main" id="{62CBF340-929D-E3E0-2589-FF95E11D2D34}"/>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8078" y="1069316"/>
            <a:ext cx="3048000" cy="3942080"/>
          </a:xfrm>
          <a:prstGeom prst="rect">
            <a:avLst/>
          </a:prstGeom>
        </p:spPr>
      </p:pic>
    </p:spTree>
    <p:extLst>
      <p:ext uri="{BB962C8B-B14F-4D97-AF65-F5344CB8AC3E}">
        <p14:creationId xmlns:p14="http://schemas.microsoft.com/office/powerpoint/2010/main" val="3913607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5000"/>
            <a:duotone>
              <a:schemeClr val="bg2">
                <a:shade val="80000"/>
                <a:lumMod val="80000"/>
              </a:schemeClr>
              <a:schemeClr val="bg2">
                <a:tint val="98000"/>
              </a:schemeClr>
            </a:duotone>
            <a:lum/>
          </a:blip>
          <a:srcRect/>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3825"/>
            <a:ext cx="8141970" cy="452120"/>
          </a:xfrm>
          <a:prstGeom prst="rect">
            <a:avLst/>
          </a:prstGeom>
        </p:spPr>
        <p:txBody>
          <a:bodyPr vert="horz" wrap="square" lIns="0" tIns="12700" rIns="0" bIns="0" rtlCol="0">
            <a:spAutoFit/>
          </a:bodyPr>
          <a:lstStyle/>
          <a:p>
            <a:pPr marL="12700">
              <a:lnSpc>
                <a:spcPct val="100000"/>
              </a:lnSpc>
              <a:spcBef>
                <a:spcPts val="100"/>
              </a:spcBef>
            </a:pPr>
            <a:r>
              <a:rPr spc="-5" dirty="0"/>
              <a:t>Deep</a:t>
            </a:r>
            <a:r>
              <a:rPr spc="-20" dirty="0"/>
              <a:t> </a:t>
            </a:r>
            <a:r>
              <a:rPr spc="-5" dirty="0"/>
              <a:t>RNN</a:t>
            </a:r>
            <a:r>
              <a:rPr spc="-15" dirty="0"/>
              <a:t> </a:t>
            </a:r>
            <a:r>
              <a:rPr dirty="0"/>
              <a:t>(Recurrent</a:t>
            </a:r>
            <a:r>
              <a:rPr spc="-20" dirty="0"/>
              <a:t> </a:t>
            </a:r>
            <a:r>
              <a:rPr spc="-5" dirty="0"/>
              <a:t>Neural</a:t>
            </a:r>
            <a:r>
              <a:rPr spc="-15" dirty="0"/>
              <a:t> </a:t>
            </a:r>
            <a:r>
              <a:rPr spc="-5" dirty="0"/>
              <a:t>Networks)</a:t>
            </a:r>
            <a:r>
              <a:rPr spc="-15" dirty="0"/>
              <a:t> </a:t>
            </a:r>
            <a:r>
              <a:rPr spc="-5" dirty="0"/>
              <a:t>with</a:t>
            </a:r>
            <a:r>
              <a:rPr spc="-20" dirty="0"/>
              <a:t> </a:t>
            </a:r>
            <a:r>
              <a:rPr spc="-5" dirty="0"/>
              <a:t>LSTM</a:t>
            </a:r>
          </a:p>
        </p:txBody>
      </p:sp>
      <p:pic>
        <p:nvPicPr>
          <p:cNvPr id="4" name="object 4"/>
          <p:cNvPicPr/>
          <p:nvPr/>
        </p:nvPicPr>
        <p:blipFill>
          <a:blip r:embed="rId3" cstate="print"/>
          <a:stretch>
            <a:fillRect/>
          </a:stretch>
        </p:blipFill>
        <p:spPr>
          <a:xfrm>
            <a:off x="152400" y="1442438"/>
            <a:ext cx="3803101" cy="2258624"/>
          </a:xfrm>
          <a:prstGeom prst="rect">
            <a:avLst/>
          </a:prstGeom>
        </p:spPr>
      </p:pic>
      <p:sp>
        <p:nvSpPr>
          <p:cNvPr id="5" name="object 5"/>
          <p:cNvSpPr txBox="1"/>
          <p:nvPr/>
        </p:nvSpPr>
        <p:spPr>
          <a:xfrm>
            <a:off x="762000" y="3901579"/>
            <a:ext cx="2948125" cy="571951"/>
          </a:xfrm>
          <a:prstGeom prst="rect">
            <a:avLst/>
          </a:prstGeom>
        </p:spPr>
        <p:txBody>
          <a:bodyPr vert="horz" wrap="square" lIns="0" tIns="12700" rIns="0" bIns="0" rtlCol="0">
            <a:spAutoFit/>
          </a:bodyPr>
          <a:lstStyle/>
          <a:p>
            <a:pPr marL="12700">
              <a:lnSpc>
                <a:spcPct val="100000"/>
              </a:lnSpc>
              <a:spcBef>
                <a:spcPts val="100"/>
              </a:spcBef>
            </a:pPr>
            <a:r>
              <a:rPr sz="1600" b="1" dirty="0">
                <a:latin typeface="Arial"/>
                <a:cs typeface="Arial"/>
              </a:rPr>
              <a:t>2</a:t>
            </a:r>
            <a:r>
              <a:rPr sz="1600" b="1" spc="-25" dirty="0">
                <a:latin typeface="Arial"/>
                <a:cs typeface="Arial"/>
              </a:rPr>
              <a:t> </a:t>
            </a:r>
            <a:r>
              <a:rPr sz="1600" b="1" spc="-5" dirty="0">
                <a:latin typeface="Arial"/>
                <a:cs typeface="Arial"/>
              </a:rPr>
              <a:t>Layers</a:t>
            </a:r>
            <a:r>
              <a:rPr sz="1600" b="1" spc="-25" dirty="0">
                <a:latin typeface="Arial"/>
                <a:cs typeface="Arial"/>
              </a:rPr>
              <a:t> </a:t>
            </a:r>
            <a:r>
              <a:rPr sz="1600" b="1" spc="-5" dirty="0">
                <a:latin typeface="Arial"/>
                <a:cs typeface="Arial"/>
              </a:rPr>
              <a:t>with</a:t>
            </a:r>
            <a:r>
              <a:rPr sz="1600" b="1" spc="-25" dirty="0">
                <a:latin typeface="Arial"/>
                <a:cs typeface="Arial"/>
              </a:rPr>
              <a:t> </a:t>
            </a:r>
            <a:r>
              <a:rPr sz="1600" b="1" spc="-5" dirty="0">
                <a:latin typeface="Arial"/>
                <a:cs typeface="Arial"/>
              </a:rPr>
              <a:t>230</a:t>
            </a:r>
            <a:r>
              <a:rPr sz="1600" b="1" spc="-25" dirty="0">
                <a:latin typeface="Arial"/>
                <a:cs typeface="Arial"/>
              </a:rPr>
              <a:t> </a:t>
            </a:r>
            <a:r>
              <a:rPr sz="1600" b="1" spc="-5" dirty="0">
                <a:latin typeface="Arial"/>
                <a:cs typeface="Arial"/>
              </a:rPr>
              <a:t>LSTM</a:t>
            </a:r>
            <a:endParaRPr sz="1600" dirty="0">
              <a:latin typeface="Arial"/>
              <a:cs typeface="Arial"/>
            </a:endParaRPr>
          </a:p>
          <a:p>
            <a:pPr>
              <a:lnSpc>
                <a:spcPct val="100000"/>
              </a:lnSpc>
              <a:spcBef>
                <a:spcPts val="50"/>
              </a:spcBef>
            </a:pPr>
            <a:endParaRPr sz="1950" dirty="0">
              <a:latin typeface="Arial"/>
              <a:cs typeface="Arial"/>
            </a:endParaRPr>
          </a:p>
        </p:txBody>
      </p:sp>
      <p:pic>
        <p:nvPicPr>
          <p:cNvPr id="8" name="Picture 7">
            <a:extLst>
              <a:ext uri="{FF2B5EF4-FFF2-40B4-BE49-F238E27FC236}">
                <a16:creationId xmlns:a16="http://schemas.microsoft.com/office/drawing/2014/main" id="{0A15979A-5D91-C479-BB03-950AFA8051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0014" y="1428750"/>
            <a:ext cx="4665386" cy="2731070"/>
          </a:xfrm>
          <a:prstGeom prst="rect">
            <a:avLst/>
          </a:prstGeom>
        </p:spPr>
      </p:pic>
      <p:sp>
        <p:nvSpPr>
          <p:cNvPr id="10" name="TextBox 9">
            <a:extLst>
              <a:ext uri="{FF2B5EF4-FFF2-40B4-BE49-F238E27FC236}">
                <a16:creationId xmlns:a16="http://schemas.microsoft.com/office/drawing/2014/main" id="{380FFD54-CF8A-8127-28AD-ED67ABCB602B}"/>
              </a:ext>
            </a:extLst>
          </p:cNvPr>
          <p:cNvSpPr txBox="1"/>
          <p:nvPr/>
        </p:nvSpPr>
        <p:spPr>
          <a:xfrm>
            <a:off x="4250014" y="4316509"/>
            <a:ext cx="4572000" cy="369332"/>
          </a:xfrm>
          <a:prstGeom prst="rect">
            <a:avLst/>
          </a:prstGeom>
          <a:noFill/>
        </p:spPr>
        <p:txBody>
          <a:bodyPr wrap="square">
            <a:spAutoFit/>
          </a:bodyPr>
          <a:lstStyle/>
          <a:p>
            <a:r>
              <a:rPr lang="en-US" b="0" i="0" dirty="0">
                <a:effectLst/>
                <a:latin typeface="source-serif-pro"/>
              </a:rPr>
              <a:t>Our model seems to do well on the test data.</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438150"/>
            <a:ext cx="7997275" cy="966931"/>
          </a:xfrm>
          <a:prstGeom prst="rect">
            <a:avLst/>
          </a:prstGeom>
        </p:spPr>
        <p:txBody>
          <a:bodyPr vert="horz" wrap="square" lIns="0" tIns="12700" rIns="0" bIns="0" rtlCol="0">
            <a:spAutoFit/>
          </a:bodyPr>
          <a:lstStyle/>
          <a:p>
            <a:pPr marL="12700">
              <a:spcBef>
                <a:spcPts val="100"/>
              </a:spcBef>
            </a:pPr>
            <a:r>
              <a:rPr lang="en-IN" sz="3200" spc="-5" dirty="0">
                <a:solidFill>
                  <a:schemeClr val="tx1"/>
                </a:solidFill>
                <a:latin typeface="Arial MT"/>
                <a:cs typeface="Arial MT"/>
              </a:rPr>
              <a:t>WHAT IS ARIMA ??</a:t>
            </a:r>
            <a:br>
              <a:rPr lang="en-IN" sz="3200" spc="-25" dirty="0">
                <a:latin typeface="Arial MT"/>
                <a:cs typeface="Arial MT"/>
              </a:rPr>
            </a:br>
            <a:endParaRPr spc="-5" dirty="0"/>
          </a:p>
        </p:txBody>
      </p:sp>
      <p:sp>
        <p:nvSpPr>
          <p:cNvPr id="3" name="object 3"/>
          <p:cNvSpPr txBox="1"/>
          <p:nvPr/>
        </p:nvSpPr>
        <p:spPr>
          <a:xfrm>
            <a:off x="228600" y="1196483"/>
            <a:ext cx="8347489" cy="2921313"/>
          </a:xfrm>
          <a:prstGeom prst="rect">
            <a:avLst/>
          </a:prstGeom>
        </p:spPr>
        <p:txBody>
          <a:bodyPr vert="horz" wrap="square" lIns="0" tIns="12700" rIns="0" bIns="0" rtlCol="0">
            <a:spAutoFit/>
          </a:bodyPr>
          <a:lstStyle/>
          <a:p>
            <a:pPr marL="12700">
              <a:lnSpc>
                <a:spcPct val="150000"/>
              </a:lnSpc>
              <a:spcBef>
                <a:spcPts val="100"/>
              </a:spcBef>
            </a:pPr>
            <a:r>
              <a:rPr sz="1800" b="1" spc="-5" dirty="0">
                <a:latin typeface="Arial"/>
                <a:cs typeface="Arial"/>
              </a:rPr>
              <a:t>AR</a:t>
            </a:r>
            <a:r>
              <a:rPr sz="1800" spc="-5" dirty="0">
                <a:latin typeface="Arial MT"/>
                <a:cs typeface="Arial MT"/>
              </a:rPr>
              <a:t>: </a:t>
            </a:r>
            <a:r>
              <a:rPr sz="1800" i="1" spc="-5" dirty="0">
                <a:latin typeface="Arial"/>
                <a:cs typeface="Arial"/>
              </a:rPr>
              <a:t>Autoregression </a:t>
            </a:r>
            <a:r>
              <a:rPr sz="1800" spc="-5" dirty="0">
                <a:latin typeface="Arial MT"/>
                <a:cs typeface="Arial MT"/>
              </a:rPr>
              <a:t>dependent </a:t>
            </a:r>
            <a:r>
              <a:rPr sz="1800" dirty="0">
                <a:latin typeface="Arial MT"/>
                <a:cs typeface="Arial MT"/>
              </a:rPr>
              <a:t>relationship </a:t>
            </a:r>
            <a:r>
              <a:rPr sz="1800" spc="-5" dirty="0">
                <a:latin typeface="Arial MT"/>
                <a:cs typeface="Arial MT"/>
              </a:rPr>
              <a:t>between </a:t>
            </a:r>
            <a:r>
              <a:rPr sz="1800" dirty="0">
                <a:latin typeface="Arial MT"/>
                <a:cs typeface="Arial MT"/>
              </a:rPr>
              <a:t>some </a:t>
            </a:r>
            <a:r>
              <a:rPr sz="1800" spc="-5" dirty="0">
                <a:latin typeface="Arial MT"/>
                <a:cs typeface="Arial MT"/>
              </a:rPr>
              <a:t>number of </a:t>
            </a:r>
            <a:r>
              <a:rPr sz="1800" spc="-490" dirty="0">
                <a:latin typeface="Arial MT"/>
                <a:cs typeface="Arial MT"/>
              </a:rPr>
              <a:t> </a:t>
            </a:r>
            <a:r>
              <a:rPr sz="1800" spc="-5" dirty="0">
                <a:latin typeface="Arial MT"/>
                <a:cs typeface="Arial MT"/>
              </a:rPr>
              <a:t>lagged</a:t>
            </a:r>
            <a:r>
              <a:rPr sz="1800" spc="-10" dirty="0">
                <a:latin typeface="Arial MT"/>
                <a:cs typeface="Arial MT"/>
              </a:rPr>
              <a:t> </a:t>
            </a:r>
            <a:r>
              <a:rPr sz="1800" spc="-5" dirty="0">
                <a:latin typeface="Arial MT"/>
                <a:cs typeface="Arial MT"/>
              </a:rPr>
              <a:t>observations.</a:t>
            </a:r>
            <a:endParaRPr lang="en-IN" spc="-5" dirty="0">
              <a:latin typeface="Arial MT"/>
              <a:cs typeface="Arial MT"/>
            </a:endParaRPr>
          </a:p>
          <a:p>
            <a:pPr marL="12700">
              <a:lnSpc>
                <a:spcPct val="150000"/>
              </a:lnSpc>
              <a:spcBef>
                <a:spcPts val="100"/>
              </a:spcBef>
            </a:pPr>
            <a:endParaRPr lang="en-IN" spc="-5" dirty="0">
              <a:latin typeface="Arial MT"/>
              <a:cs typeface="Arial MT"/>
            </a:endParaRPr>
          </a:p>
          <a:p>
            <a:pPr marL="12700">
              <a:lnSpc>
                <a:spcPct val="150000"/>
              </a:lnSpc>
              <a:spcBef>
                <a:spcPts val="100"/>
              </a:spcBef>
            </a:pPr>
            <a:r>
              <a:rPr sz="1800" b="1" dirty="0">
                <a:latin typeface="Arial"/>
                <a:cs typeface="Arial"/>
              </a:rPr>
              <a:t>I</a:t>
            </a:r>
            <a:r>
              <a:rPr sz="1800" dirty="0">
                <a:latin typeface="Arial MT"/>
                <a:cs typeface="Arial MT"/>
              </a:rPr>
              <a:t>:</a:t>
            </a:r>
            <a:r>
              <a:rPr sz="1800" spc="-10" dirty="0">
                <a:latin typeface="Arial MT"/>
                <a:cs typeface="Arial MT"/>
              </a:rPr>
              <a:t> </a:t>
            </a:r>
            <a:r>
              <a:rPr sz="1800" i="1" spc="-5" dirty="0">
                <a:latin typeface="Arial"/>
                <a:cs typeface="Arial"/>
              </a:rPr>
              <a:t>Integrated</a:t>
            </a:r>
            <a:r>
              <a:rPr sz="1800" spc="-5" dirty="0">
                <a:latin typeface="Arial MT"/>
                <a:cs typeface="Arial MT"/>
              </a:rPr>
              <a:t>.</a:t>
            </a:r>
            <a:r>
              <a:rPr sz="1800" spc="-15" dirty="0">
                <a:latin typeface="Arial MT"/>
                <a:cs typeface="Arial MT"/>
              </a:rPr>
              <a:t> </a:t>
            </a:r>
            <a:r>
              <a:rPr sz="1800" spc="-5" dirty="0">
                <a:latin typeface="Arial MT"/>
                <a:cs typeface="Arial MT"/>
              </a:rPr>
              <a:t>To</a:t>
            </a:r>
            <a:r>
              <a:rPr sz="1800" spc="-15" dirty="0">
                <a:latin typeface="Arial MT"/>
                <a:cs typeface="Arial MT"/>
              </a:rPr>
              <a:t> </a:t>
            </a:r>
            <a:r>
              <a:rPr sz="1800" dirty="0">
                <a:latin typeface="Arial MT"/>
                <a:cs typeface="Arial MT"/>
              </a:rPr>
              <a:t>make</a:t>
            </a:r>
            <a:r>
              <a:rPr sz="1800" spc="-15" dirty="0">
                <a:latin typeface="Arial MT"/>
                <a:cs typeface="Arial MT"/>
              </a:rPr>
              <a:t> </a:t>
            </a:r>
            <a:r>
              <a:rPr sz="1800" spc="-5" dirty="0">
                <a:latin typeface="Arial MT"/>
                <a:cs typeface="Arial MT"/>
              </a:rPr>
              <a:t>the</a:t>
            </a:r>
            <a:r>
              <a:rPr sz="1800" spc="-15" dirty="0">
                <a:latin typeface="Arial MT"/>
                <a:cs typeface="Arial MT"/>
              </a:rPr>
              <a:t> </a:t>
            </a:r>
            <a:r>
              <a:rPr sz="1800" spc="-5" dirty="0">
                <a:latin typeface="Arial MT"/>
                <a:cs typeface="Arial MT"/>
              </a:rPr>
              <a:t>data</a:t>
            </a:r>
            <a:r>
              <a:rPr sz="1800" spc="-10" dirty="0">
                <a:latin typeface="Arial MT"/>
                <a:cs typeface="Arial MT"/>
              </a:rPr>
              <a:t> </a:t>
            </a:r>
            <a:r>
              <a:rPr sz="1800" dirty="0">
                <a:latin typeface="Arial MT"/>
                <a:cs typeface="Arial MT"/>
              </a:rPr>
              <a:t>stationary</a:t>
            </a:r>
            <a:endParaRPr lang="en-IN" sz="1800" dirty="0">
              <a:latin typeface="Arial MT"/>
              <a:cs typeface="Arial MT"/>
            </a:endParaRPr>
          </a:p>
          <a:p>
            <a:pPr marL="12700">
              <a:lnSpc>
                <a:spcPct val="150000"/>
              </a:lnSpc>
              <a:spcBef>
                <a:spcPts val="100"/>
              </a:spcBef>
            </a:pPr>
            <a:endParaRPr lang="en-US" b="1" dirty="0">
              <a:latin typeface="Arial MT"/>
              <a:cs typeface="Arial"/>
            </a:endParaRPr>
          </a:p>
          <a:p>
            <a:pPr marL="12700">
              <a:lnSpc>
                <a:spcPct val="150000"/>
              </a:lnSpc>
              <a:spcBef>
                <a:spcPts val="100"/>
              </a:spcBef>
            </a:pPr>
            <a:r>
              <a:rPr sz="1800" b="1" dirty="0">
                <a:latin typeface="Arial"/>
                <a:cs typeface="Arial"/>
              </a:rPr>
              <a:t>MA</a:t>
            </a:r>
            <a:r>
              <a:rPr sz="1800" dirty="0">
                <a:latin typeface="Arial MT"/>
                <a:cs typeface="Arial MT"/>
              </a:rPr>
              <a:t>: </a:t>
            </a:r>
            <a:r>
              <a:rPr sz="1800" i="1" dirty="0">
                <a:latin typeface="Arial"/>
                <a:cs typeface="Arial"/>
              </a:rPr>
              <a:t>Moving </a:t>
            </a:r>
            <a:r>
              <a:rPr sz="1800" i="1" spc="-5" dirty="0">
                <a:latin typeface="Arial"/>
                <a:cs typeface="Arial"/>
              </a:rPr>
              <a:t>Average</a:t>
            </a:r>
            <a:r>
              <a:rPr sz="1800" spc="-5" dirty="0">
                <a:latin typeface="Arial MT"/>
                <a:cs typeface="Arial MT"/>
              </a:rPr>
              <a:t>. </a:t>
            </a:r>
            <a:r>
              <a:rPr sz="1800" dirty="0">
                <a:latin typeface="Arial MT"/>
                <a:cs typeface="Arial MT"/>
              </a:rPr>
              <a:t>A model </a:t>
            </a:r>
            <a:r>
              <a:rPr sz="1800" spc="-5" dirty="0">
                <a:latin typeface="Arial MT"/>
                <a:cs typeface="Arial MT"/>
              </a:rPr>
              <a:t>that uses the dependency between an </a:t>
            </a:r>
            <a:r>
              <a:rPr sz="1800" dirty="0">
                <a:latin typeface="Arial MT"/>
                <a:cs typeface="Arial MT"/>
              </a:rPr>
              <a:t> </a:t>
            </a:r>
            <a:r>
              <a:rPr sz="1800" spc="-5" dirty="0">
                <a:latin typeface="Arial MT"/>
                <a:cs typeface="Arial MT"/>
              </a:rPr>
              <a:t>observation and </a:t>
            </a:r>
            <a:r>
              <a:rPr sz="1800" dirty="0">
                <a:latin typeface="Arial MT"/>
                <a:cs typeface="Arial MT"/>
              </a:rPr>
              <a:t>a residual </a:t>
            </a:r>
            <a:r>
              <a:rPr sz="1800" spc="-5" dirty="0">
                <a:latin typeface="Arial MT"/>
                <a:cs typeface="Arial MT"/>
              </a:rPr>
              <a:t>error from </a:t>
            </a:r>
            <a:r>
              <a:rPr sz="1800" dirty="0">
                <a:latin typeface="Arial MT"/>
                <a:cs typeface="Arial MT"/>
              </a:rPr>
              <a:t>a moving </a:t>
            </a:r>
            <a:r>
              <a:rPr sz="1800" spc="-5" dirty="0">
                <a:latin typeface="Arial MT"/>
                <a:cs typeface="Arial MT"/>
              </a:rPr>
              <a:t>average </a:t>
            </a:r>
            <a:r>
              <a:rPr sz="1800" dirty="0">
                <a:latin typeface="Arial MT"/>
                <a:cs typeface="Arial MT"/>
              </a:rPr>
              <a:t>model </a:t>
            </a:r>
            <a:r>
              <a:rPr sz="1800" spc="-5" dirty="0">
                <a:latin typeface="Arial MT"/>
                <a:cs typeface="Arial MT"/>
              </a:rPr>
              <a:t>applied to </a:t>
            </a:r>
            <a:r>
              <a:rPr sz="1800" spc="-490" dirty="0">
                <a:latin typeface="Arial MT"/>
                <a:cs typeface="Arial MT"/>
              </a:rPr>
              <a:t> </a:t>
            </a:r>
            <a:r>
              <a:rPr sz="1800" spc="-5" dirty="0">
                <a:latin typeface="Arial MT"/>
                <a:cs typeface="Arial MT"/>
              </a:rPr>
              <a:t>lagged</a:t>
            </a:r>
            <a:r>
              <a:rPr sz="1800" spc="-10" dirty="0">
                <a:latin typeface="Arial MT"/>
                <a:cs typeface="Arial MT"/>
              </a:rPr>
              <a:t> </a:t>
            </a:r>
            <a:r>
              <a:rPr sz="1800" spc="-5" dirty="0">
                <a:latin typeface="Arial MT"/>
                <a:cs typeface="Arial MT"/>
              </a:rPr>
              <a:t>observations.</a:t>
            </a:r>
            <a:endParaRPr sz="1800" dirty="0">
              <a:latin typeface="Arial MT"/>
              <a:cs typeface="Arial MT"/>
            </a:endParaRPr>
          </a:p>
        </p:txBody>
      </p:sp>
      <p:pic>
        <p:nvPicPr>
          <p:cNvPr id="4" name="Picture 3">
            <a:extLst>
              <a:ext uri="{FF2B5EF4-FFF2-40B4-BE49-F238E27FC236}">
                <a16:creationId xmlns:a16="http://schemas.microsoft.com/office/drawing/2014/main" id="{E11E7704-D60D-9D1E-33AB-9DA16DEF4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2987" y="4854097"/>
            <a:ext cx="3311013" cy="31459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9F625-F01F-E8D1-6955-3D3E860E2302}"/>
              </a:ext>
            </a:extLst>
          </p:cNvPr>
          <p:cNvSpPr>
            <a:spLocks noGrp="1"/>
          </p:cNvSpPr>
          <p:nvPr>
            <p:ph type="title"/>
          </p:nvPr>
        </p:nvSpPr>
        <p:spPr>
          <a:xfrm>
            <a:off x="609600" y="487680"/>
            <a:ext cx="7765322" cy="727838"/>
          </a:xfrm>
        </p:spPr>
        <p:txBody>
          <a:bodyPr>
            <a:normAutofit fontScale="90000"/>
          </a:bodyPr>
          <a:lstStyle/>
          <a:p>
            <a:r>
              <a:rPr lang="en-US" b="1" i="0" dirty="0">
                <a:solidFill>
                  <a:schemeClr val="tx1"/>
                </a:solidFill>
                <a:effectLst/>
                <a:latin typeface="sohne"/>
              </a:rPr>
              <a:t>Testing the Stationarity</a:t>
            </a:r>
            <a:br>
              <a:rPr lang="en-US" b="1" i="0" dirty="0">
                <a:solidFill>
                  <a:schemeClr val="tx1"/>
                </a:solidFill>
                <a:effectLst/>
                <a:latin typeface="sohne"/>
              </a:rPr>
            </a:br>
            <a:endParaRPr lang="en-IN" dirty="0"/>
          </a:p>
        </p:txBody>
      </p:sp>
      <p:sp>
        <p:nvSpPr>
          <p:cNvPr id="3" name="Content Placeholder 2">
            <a:extLst>
              <a:ext uri="{FF2B5EF4-FFF2-40B4-BE49-F238E27FC236}">
                <a16:creationId xmlns:a16="http://schemas.microsoft.com/office/drawing/2014/main" id="{39F3BA13-896A-FBE2-70BC-453469FDE407}"/>
              </a:ext>
            </a:extLst>
          </p:cNvPr>
          <p:cNvSpPr>
            <a:spLocks noGrp="1"/>
          </p:cNvSpPr>
          <p:nvPr>
            <p:ph idx="1"/>
          </p:nvPr>
        </p:nvSpPr>
        <p:spPr>
          <a:xfrm>
            <a:off x="263161" y="1204088"/>
            <a:ext cx="8458200" cy="3634613"/>
          </a:xfrm>
        </p:spPr>
        <p:txBody>
          <a:bodyPr>
            <a:normAutofit/>
          </a:bodyPr>
          <a:lstStyle/>
          <a:p>
            <a:pPr marL="27675" indent="0" algn="l">
              <a:buNone/>
            </a:pPr>
            <a:r>
              <a:rPr lang="en-US" sz="1600" b="1" i="0" dirty="0">
                <a:solidFill>
                  <a:schemeClr val="tx1"/>
                </a:solidFill>
                <a:effectLst/>
                <a:latin typeface="source-serif-pro"/>
              </a:rPr>
              <a:t>Augmented Dicky Fuller Test (</a:t>
            </a:r>
            <a:r>
              <a:rPr lang="en-US" sz="1600" b="0" i="0" dirty="0">
                <a:solidFill>
                  <a:schemeClr val="tx1"/>
                </a:solidFill>
                <a:effectLst/>
                <a:latin typeface="source-serif-pro"/>
              </a:rPr>
              <a:t>ADF )</a:t>
            </a:r>
            <a:r>
              <a:rPr lang="en-US" sz="1600" b="1" i="0" dirty="0">
                <a:solidFill>
                  <a:schemeClr val="tx1"/>
                </a:solidFill>
                <a:effectLst/>
                <a:latin typeface="source-serif-pro"/>
              </a:rPr>
              <a:t>:</a:t>
            </a:r>
            <a:endParaRPr lang="en-US" sz="1600" b="0" i="0" dirty="0">
              <a:solidFill>
                <a:schemeClr val="tx1"/>
              </a:solidFill>
              <a:effectLst/>
              <a:latin typeface="source-serif-pro"/>
            </a:endParaRPr>
          </a:p>
          <a:p>
            <a:pPr algn="l"/>
            <a:r>
              <a:rPr lang="en-US" sz="1600" b="0" i="0" dirty="0">
                <a:solidFill>
                  <a:schemeClr val="tx1"/>
                </a:solidFill>
                <a:effectLst/>
                <a:latin typeface="source-serif-pro"/>
              </a:rPr>
              <a:t>The Augmented Dicky Fuller test is a type of statistical test called a unit root test.</a:t>
            </a:r>
          </a:p>
          <a:p>
            <a:pPr algn="l"/>
            <a:r>
              <a:rPr lang="en-US" sz="1600" b="0" i="0" dirty="0">
                <a:solidFill>
                  <a:schemeClr val="tx1"/>
                </a:solidFill>
                <a:effectLst/>
                <a:latin typeface="source-serif-pro"/>
              </a:rPr>
              <a:t>The intuition behind a unit root test is that it determines how strongly a time series is defined by a trend.</a:t>
            </a:r>
          </a:p>
          <a:p>
            <a:pPr algn="l"/>
            <a:r>
              <a:rPr lang="en-US" sz="1600" b="0" i="0" dirty="0">
                <a:solidFill>
                  <a:schemeClr val="tx1"/>
                </a:solidFill>
                <a:effectLst/>
                <a:latin typeface="source-serif-pro"/>
              </a:rPr>
              <a:t>There are numbers of unit root tests  available and ADF is one of the most widely used</a:t>
            </a:r>
          </a:p>
          <a:p>
            <a:pPr algn="l"/>
            <a:endParaRPr lang="en-US" b="0" i="0" dirty="0">
              <a:solidFill>
                <a:schemeClr val="tx1"/>
              </a:solidFill>
              <a:effectLst/>
              <a:latin typeface="source-serif-pro"/>
            </a:endParaRPr>
          </a:p>
          <a:p>
            <a:endParaRPr lang="en-IN" dirty="0">
              <a:solidFill>
                <a:schemeClr val="tx1"/>
              </a:solidFill>
            </a:endParaRPr>
          </a:p>
        </p:txBody>
      </p:sp>
      <p:sp>
        <p:nvSpPr>
          <p:cNvPr id="4" name="Flowchart: Process 3">
            <a:extLst>
              <a:ext uri="{FF2B5EF4-FFF2-40B4-BE49-F238E27FC236}">
                <a16:creationId xmlns:a16="http://schemas.microsoft.com/office/drawing/2014/main" id="{A763A6C1-7B55-5D24-4478-A1631867BB8A}"/>
              </a:ext>
            </a:extLst>
          </p:cNvPr>
          <p:cNvSpPr/>
          <p:nvPr/>
        </p:nvSpPr>
        <p:spPr>
          <a:xfrm>
            <a:off x="338907" y="3181350"/>
            <a:ext cx="8458200" cy="1504950"/>
          </a:xfrm>
          <a:prstGeom prst="flowChartProcess">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en-US" sz="1600" b="1" i="0" dirty="0">
                <a:solidFill>
                  <a:schemeClr val="tx1"/>
                </a:solidFill>
                <a:effectLst/>
                <a:latin typeface="source-serif-pro"/>
              </a:rPr>
              <a:t>1.</a:t>
            </a:r>
            <a:r>
              <a:rPr lang="en-US" sz="1600" b="0" i="0" dirty="0">
                <a:solidFill>
                  <a:schemeClr val="tx1"/>
                </a:solidFill>
                <a:effectLst/>
                <a:latin typeface="source-serif-pro"/>
              </a:rPr>
              <a:t> </a:t>
            </a:r>
            <a:r>
              <a:rPr lang="en-US" sz="1600" b="1" i="0" dirty="0">
                <a:solidFill>
                  <a:schemeClr val="tx1"/>
                </a:solidFill>
                <a:effectLst/>
                <a:latin typeface="source-serif-pro"/>
              </a:rPr>
              <a:t>Null Hypothesis (H0): </a:t>
            </a:r>
            <a:r>
              <a:rPr lang="en-US" sz="1600" b="0" i="0" dirty="0">
                <a:solidFill>
                  <a:schemeClr val="tx1"/>
                </a:solidFill>
                <a:effectLst/>
                <a:latin typeface="source-serif-pro"/>
              </a:rPr>
              <a:t>Null hypothesis of the test is that the time series can be represented by a unit root that is not stationary.</a:t>
            </a:r>
          </a:p>
          <a:p>
            <a:endParaRPr lang="en-US" sz="1600" b="0" i="0" dirty="0">
              <a:solidFill>
                <a:schemeClr val="tx1"/>
              </a:solidFill>
              <a:effectLst/>
              <a:latin typeface="source-serif-pro"/>
            </a:endParaRPr>
          </a:p>
          <a:p>
            <a:r>
              <a:rPr lang="en-US" sz="1600" b="0" i="0" dirty="0">
                <a:solidFill>
                  <a:schemeClr val="tx1"/>
                </a:solidFill>
                <a:effectLst/>
                <a:latin typeface="source-serif-pro"/>
              </a:rPr>
              <a:t>2. </a:t>
            </a:r>
            <a:r>
              <a:rPr lang="en-US" sz="1600" b="1" i="0" dirty="0">
                <a:solidFill>
                  <a:schemeClr val="tx1"/>
                </a:solidFill>
                <a:effectLst/>
                <a:latin typeface="source-serif-pro"/>
              </a:rPr>
              <a:t>Alternative Hypothesis (H1): </a:t>
            </a:r>
            <a:r>
              <a:rPr lang="en-US" sz="1600" i="0" dirty="0">
                <a:solidFill>
                  <a:schemeClr val="tx1"/>
                </a:solidFill>
                <a:effectLst/>
                <a:latin typeface="source-serif-pro"/>
              </a:rPr>
              <a:t>Alternative Hypothesis of the test is that the time series is stationary.</a:t>
            </a:r>
          </a:p>
        </p:txBody>
      </p:sp>
    </p:spTree>
    <p:extLst>
      <p:ext uri="{BB962C8B-B14F-4D97-AF65-F5344CB8AC3E}">
        <p14:creationId xmlns:p14="http://schemas.microsoft.com/office/powerpoint/2010/main" val="1422764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D471D80-3F4D-7FA1-E5F0-EC41C9AC3E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574" y="1581150"/>
            <a:ext cx="4489826" cy="3044825"/>
          </a:xfrm>
        </p:spPr>
      </p:pic>
      <p:sp>
        <p:nvSpPr>
          <p:cNvPr id="11" name="TextBox 10">
            <a:extLst>
              <a:ext uri="{FF2B5EF4-FFF2-40B4-BE49-F238E27FC236}">
                <a16:creationId xmlns:a16="http://schemas.microsoft.com/office/drawing/2014/main" id="{57590F16-622A-9C2F-096D-1FD389821693}"/>
              </a:ext>
            </a:extLst>
          </p:cNvPr>
          <p:cNvSpPr txBox="1"/>
          <p:nvPr/>
        </p:nvSpPr>
        <p:spPr>
          <a:xfrm>
            <a:off x="4724400" y="1581150"/>
            <a:ext cx="4572000" cy="2677656"/>
          </a:xfrm>
          <a:prstGeom prst="rect">
            <a:avLst/>
          </a:prstGeom>
          <a:noFill/>
        </p:spPr>
        <p:txBody>
          <a:bodyPr wrap="square">
            <a:spAutoFit/>
          </a:bodyPr>
          <a:lstStyle/>
          <a:p>
            <a:r>
              <a:rPr lang="en-US" sz="2400" b="0" i="0" dirty="0">
                <a:effectLst/>
                <a:latin typeface="source-serif-pro"/>
              </a:rPr>
              <a:t>Since the p value is greater than 0.05.</a:t>
            </a:r>
          </a:p>
          <a:p>
            <a:r>
              <a:rPr lang="en-US" sz="2400" dirty="0">
                <a:latin typeface="source-serif-pro"/>
              </a:rPr>
              <a:t>t</a:t>
            </a:r>
            <a:r>
              <a:rPr lang="en-US" sz="2400" b="0" i="0" dirty="0">
                <a:effectLst/>
                <a:latin typeface="source-serif-pro"/>
              </a:rPr>
              <a:t>he time series is non stationary. there is some work that needs to be done here. So now we use transformations to make the series stationary.</a:t>
            </a:r>
            <a:endParaRPr lang="en-IN" sz="2400" dirty="0"/>
          </a:p>
        </p:txBody>
      </p:sp>
      <p:sp>
        <p:nvSpPr>
          <p:cNvPr id="13" name="TextBox 12">
            <a:extLst>
              <a:ext uri="{FF2B5EF4-FFF2-40B4-BE49-F238E27FC236}">
                <a16:creationId xmlns:a16="http://schemas.microsoft.com/office/drawing/2014/main" id="{3A8D99D5-A213-E68B-C26A-43A80BCA26E6}"/>
              </a:ext>
            </a:extLst>
          </p:cNvPr>
          <p:cNvSpPr txBox="1"/>
          <p:nvPr/>
        </p:nvSpPr>
        <p:spPr>
          <a:xfrm>
            <a:off x="304800" y="483727"/>
            <a:ext cx="5029200" cy="461665"/>
          </a:xfrm>
          <a:prstGeom prst="rect">
            <a:avLst/>
          </a:prstGeom>
          <a:noFill/>
        </p:spPr>
        <p:txBody>
          <a:bodyPr wrap="square">
            <a:spAutoFit/>
          </a:bodyPr>
          <a:lstStyle/>
          <a:p>
            <a:pPr marL="27675" indent="0" algn="l">
              <a:buNone/>
            </a:pPr>
            <a:r>
              <a:rPr lang="en-US" sz="2400" b="1" i="0" dirty="0">
                <a:solidFill>
                  <a:schemeClr val="tx1"/>
                </a:solidFill>
                <a:effectLst/>
                <a:latin typeface="source-serif-pro"/>
              </a:rPr>
              <a:t>Augmented Dicky Fuller Test (</a:t>
            </a:r>
            <a:r>
              <a:rPr lang="en-US" sz="2400" b="0" i="0" dirty="0">
                <a:solidFill>
                  <a:schemeClr val="tx1"/>
                </a:solidFill>
                <a:effectLst/>
                <a:latin typeface="source-serif-pro"/>
              </a:rPr>
              <a:t>ADF )</a:t>
            </a:r>
            <a:r>
              <a:rPr lang="en-US" sz="2400" b="1" i="0" dirty="0">
                <a:solidFill>
                  <a:schemeClr val="tx1"/>
                </a:solidFill>
                <a:effectLst/>
                <a:latin typeface="source-serif-pro"/>
              </a:rPr>
              <a:t>:</a:t>
            </a:r>
            <a:endParaRPr lang="en-US" sz="2400" b="0" i="0" dirty="0">
              <a:solidFill>
                <a:schemeClr val="tx1"/>
              </a:solidFill>
              <a:effectLst/>
              <a:latin typeface="source-serif-pro"/>
            </a:endParaRPr>
          </a:p>
        </p:txBody>
      </p:sp>
    </p:spTree>
    <p:extLst>
      <p:ext uri="{BB962C8B-B14F-4D97-AF65-F5344CB8AC3E}">
        <p14:creationId xmlns:p14="http://schemas.microsoft.com/office/powerpoint/2010/main" val="2942038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3ED0-BE44-4721-A22F-7FB1F9EBE777}"/>
              </a:ext>
            </a:extLst>
          </p:cNvPr>
          <p:cNvSpPr>
            <a:spLocks noGrp="1"/>
          </p:cNvSpPr>
          <p:nvPr>
            <p:ph type="title"/>
          </p:nvPr>
        </p:nvSpPr>
        <p:spPr/>
        <p:txBody>
          <a:bodyPr>
            <a:normAutofit fontScale="90000"/>
          </a:bodyPr>
          <a:lstStyle/>
          <a:p>
            <a:r>
              <a:rPr lang="en-US" b="1" i="0" dirty="0">
                <a:solidFill>
                  <a:schemeClr val="tx1"/>
                </a:solidFill>
                <a:effectLst/>
                <a:latin typeface="sohne"/>
              </a:rPr>
              <a:t>Log Transforming the series</a:t>
            </a:r>
            <a:br>
              <a:rPr lang="en-US" b="1" i="0" dirty="0">
                <a:solidFill>
                  <a:schemeClr val="tx1"/>
                </a:solidFill>
                <a:effectLst/>
                <a:latin typeface="sohne"/>
              </a:rPr>
            </a:br>
            <a:r>
              <a:rPr lang="en-US" sz="2700" b="0" i="0" dirty="0">
                <a:solidFill>
                  <a:schemeClr val="tx1"/>
                </a:solidFill>
                <a:effectLst/>
                <a:latin typeface="source-serif-pro"/>
              </a:rPr>
              <a:t>Log transformation is used to </a:t>
            </a:r>
            <a:r>
              <a:rPr lang="en-US" sz="2700" b="0" i="0" dirty="0" err="1">
                <a:solidFill>
                  <a:schemeClr val="tx1"/>
                </a:solidFill>
                <a:effectLst/>
                <a:latin typeface="source-serif-pro"/>
              </a:rPr>
              <a:t>unskew</a:t>
            </a:r>
            <a:r>
              <a:rPr lang="en-US" sz="2700" b="0" i="0" dirty="0">
                <a:solidFill>
                  <a:schemeClr val="tx1"/>
                </a:solidFill>
                <a:effectLst/>
                <a:latin typeface="source-serif-pro"/>
              </a:rPr>
              <a:t> highly skewed data. Thus helping in forecasting process.</a:t>
            </a:r>
            <a:br>
              <a:rPr lang="en-US" b="0" i="0" dirty="0">
                <a:solidFill>
                  <a:schemeClr val="tx1"/>
                </a:solidFill>
                <a:effectLst/>
                <a:latin typeface="source-serif-pro"/>
              </a:rPr>
            </a:br>
            <a:endParaRPr lang="en-IN" dirty="0">
              <a:solidFill>
                <a:schemeClr val="tx1"/>
              </a:solidFill>
            </a:endParaRPr>
          </a:p>
        </p:txBody>
      </p:sp>
      <p:pic>
        <p:nvPicPr>
          <p:cNvPr id="5" name="Content Placeholder 4">
            <a:extLst>
              <a:ext uri="{FF2B5EF4-FFF2-40B4-BE49-F238E27FC236}">
                <a16:creationId xmlns:a16="http://schemas.microsoft.com/office/drawing/2014/main" id="{77EFD8DF-40A9-CE2E-1A16-5E8DDEAF3E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633" y="1276093"/>
            <a:ext cx="4075567" cy="2753467"/>
          </a:xfrm>
        </p:spPr>
      </p:pic>
      <p:pic>
        <p:nvPicPr>
          <p:cNvPr id="7" name="Picture 6">
            <a:extLst>
              <a:ext uri="{FF2B5EF4-FFF2-40B4-BE49-F238E27FC236}">
                <a16:creationId xmlns:a16="http://schemas.microsoft.com/office/drawing/2014/main" id="{48B534CE-DCFA-53A4-1605-8D15B0609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276093"/>
            <a:ext cx="4419600" cy="2753467"/>
          </a:xfrm>
          <a:prstGeom prst="rect">
            <a:avLst/>
          </a:prstGeom>
        </p:spPr>
      </p:pic>
      <p:sp>
        <p:nvSpPr>
          <p:cNvPr id="9" name="TextBox 8">
            <a:extLst>
              <a:ext uri="{FF2B5EF4-FFF2-40B4-BE49-F238E27FC236}">
                <a16:creationId xmlns:a16="http://schemas.microsoft.com/office/drawing/2014/main" id="{CBE90DCF-E541-BB0B-8DA2-D4CCED870648}"/>
              </a:ext>
            </a:extLst>
          </p:cNvPr>
          <p:cNvSpPr txBox="1"/>
          <p:nvPr/>
        </p:nvSpPr>
        <p:spPr>
          <a:xfrm>
            <a:off x="148407" y="4197071"/>
            <a:ext cx="8839200" cy="646331"/>
          </a:xfrm>
          <a:prstGeom prst="rect">
            <a:avLst/>
          </a:prstGeom>
          <a:noFill/>
        </p:spPr>
        <p:txBody>
          <a:bodyPr wrap="square">
            <a:spAutoFit/>
          </a:bodyPr>
          <a:lstStyle/>
          <a:p>
            <a:r>
              <a:rPr lang="en-US" b="0" i="0" dirty="0">
                <a:effectLst/>
                <a:latin typeface="source-serif-pro"/>
              </a:rPr>
              <a:t>The series is still non stationary as p value is still greater than 0.05 so we need to make further transformations. So let’s go ahead with differencing.</a:t>
            </a:r>
            <a:endParaRPr lang="en-IN" dirty="0"/>
          </a:p>
        </p:txBody>
      </p:sp>
    </p:spTree>
    <p:extLst>
      <p:ext uri="{BB962C8B-B14F-4D97-AF65-F5344CB8AC3E}">
        <p14:creationId xmlns:p14="http://schemas.microsoft.com/office/powerpoint/2010/main" val="1905175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D4846-1794-F35C-B5D3-FB033EC03091}"/>
              </a:ext>
            </a:extLst>
          </p:cNvPr>
          <p:cNvSpPr>
            <a:spLocks noGrp="1"/>
          </p:cNvSpPr>
          <p:nvPr>
            <p:ph type="title"/>
          </p:nvPr>
        </p:nvSpPr>
        <p:spPr>
          <a:xfrm>
            <a:off x="665681" y="348124"/>
            <a:ext cx="7765322" cy="438150"/>
          </a:xfrm>
        </p:spPr>
        <p:txBody>
          <a:bodyPr>
            <a:normAutofit fontScale="90000"/>
          </a:bodyPr>
          <a:lstStyle/>
          <a:p>
            <a:r>
              <a:rPr lang="en-US" b="1" i="0" dirty="0">
                <a:solidFill>
                  <a:schemeClr val="tx1"/>
                </a:solidFill>
                <a:effectLst/>
                <a:latin typeface="sohne"/>
              </a:rPr>
              <a:t>Remove trend and seasonality with differencing</a:t>
            </a:r>
            <a:br>
              <a:rPr lang="en-US" b="1" i="0" dirty="0">
                <a:solidFill>
                  <a:schemeClr val="tx1"/>
                </a:solidFill>
                <a:effectLst/>
                <a:latin typeface="sohne"/>
              </a:rPr>
            </a:br>
            <a:endParaRPr lang="en-IN" dirty="0"/>
          </a:p>
        </p:txBody>
      </p:sp>
      <p:sp>
        <p:nvSpPr>
          <p:cNvPr id="3" name="Content Placeholder 2">
            <a:extLst>
              <a:ext uri="{FF2B5EF4-FFF2-40B4-BE49-F238E27FC236}">
                <a16:creationId xmlns:a16="http://schemas.microsoft.com/office/drawing/2014/main" id="{1A689B3B-85AE-2D2A-F1C2-F51E91355D78}"/>
              </a:ext>
            </a:extLst>
          </p:cNvPr>
          <p:cNvSpPr>
            <a:spLocks noGrp="1"/>
          </p:cNvSpPr>
          <p:nvPr>
            <p:ph idx="1"/>
          </p:nvPr>
        </p:nvSpPr>
        <p:spPr>
          <a:xfrm>
            <a:off x="685346" y="666750"/>
            <a:ext cx="7765322" cy="4419599"/>
          </a:xfrm>
        </p:spPr>
        <p:txBody>
          <a:bodyPr>
            <a:normAutofit lnSpcReduction="10000"/>
          </a:bodyPr>
          <a:lstStyle/>
          <a:p>
            <a:pPr algn="l"/>
            <a:r>
              <a:rPr lang="en-US" sz="1600" b="0" i="0" dirty="0">
                <a:solidFill>
                  <a:schemeClr val="tx1"/>
                </a:solidFill>
                <a:effectLst/>
                <a:latin typeface="source-serif-pro"/>
              </a:rPr>
              <a:t>In case of differencing to make the time series stationary the current value is subtracted with the previous values. Due to this the mean is stabilized and hence the chances of stationarity of time series are increased.</a:t>
            </a: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IN" sz="1600" dirty="0">
              <a:solidFill>
                <a:schemeClr val="tx1"/>
              </a:solidFill>
            </a:endParaRPr>
          </a:p>
          <a:p>
            <a:endParaRPr lang="en-US" sz="1600" b="0" i="0" dirty="0">
              <a:solidFill>
                <a:schemeClr val="tx1"/>
              </a:solidFill>
              <a:effectLst/>
              <a:latin typeface="source-serif-pro"/>
            </a:endParaRPr>
          </a:p>
          <a:p>
            <a:endParaRPr lang="en-US" sz="1600" b="0" i="0" dirty="0">
              <a:solidFill>
                <a:schemeClr val="tx1"/>
              </a:solidFill>
              <a:effectLst/>
              <a:latin typeface="source-serif-pro"/>
            </a:endParaRPr>
          </a:p>
          <a:p>
            <a:r>
              <a:rPr lang="en-US" sz="1600" b="0" i="0" dirty="0">
                <a:solidFill>
                  <a:schemeClr val="tx1"/>
                </a:solidFill>
                <a:effectLst/>
                <a:latin typeface="source-serif-pro"/>
              </a:rPr>
              <a:t>As our time series is now stationary as our p value is less than 0.05 therefore we can apply time series forecasting models.</a:t>
            </a:r>
            <a:endParaRPr lang="en-IN" sz="1600" dirty="0">
              <a:solidFill>
                <a:schemeClr val="tx1"/>
              </a:solidFill>
            </a:endParaRPr>
          </a:p>
        </p:txBody>
      </p:sp>
      <p:sp>
        <p:nvSpPr>
          <p:cNvPr id="6" name="Plaque 5">
            <a:extLst>
              <a:ext uri="{FF2B5EF4-FFF2-40B4-BE49-F238E27FC236}">
                <a16:creationId xmlns:a16="http://schemas.microsoft.com/office/drawing/2014/main" id="{A6DE2A9F-039F-2A3B-AFB3-527925C226C5}"/>
              </a:ext>
            </a:extLst>
          </p:cNvPr>
          <p:cNvSpPr/>
          <p:nvPr/>
        </p:nvSpPr>
        <p:spPr>
          <a:xfrm>
            <a:off x="5029200" y="1504950"/>
            <a:ext cx="3657600" cy="2590800"/>
          </a:xfrm>
          <a:prstGeom prst="plaqu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i="0" dirty="0">
                <a:solidFill>
                  <a:schemeClr val="tx1"/>
                </a:solidFill>
                <a:effectLst/>
                <a:latin typeface="source-serif-pro"/>
              </a:rPr>
              <a:t>Interpretation of p value:</a:t>
            </a:r>
            <a:endParaRPr lang="en-US" b="0" i="0" dirty="0">
              <a:solidFill>
                <a:schemeClr val="tx1"/>
              </a:solidFill>
              <a:effectLst/>
              <a:latin typeface="source-serif-pro"/>
            </a:endParaRPr>
          </a:p>
          <a:p>
            <a:r>
              <a:rPr lang="en-US" b="1" i="0" dirty="0">
                <a:solidFill>
                  <a:schemeClr val="tx1"/>
                </a:solidFill>
                <a:effectLst/>
                <a:latin typeface="source-serif-pro"/>
              </a:rPr>
              <a:t>1.</a:t>
            </a:r>
            <a:r>
              <a:rPr lang="en-US" b="0" i="0" dirty="0">
                <a:solidFill>
                  <a:schemeClr val="tx1"/>
                </a:solidFill>
                <a:effectLst/>
                <a:latin typeface="source-serif-pro"/>
              </a:rPr>
              <a:t> </a:t>
            </a:r>
            <a:r>
              <a:rPr lang="en-US" b="1" i="0" dirty="0">
                <a:solidFill>
                  <a:schemeClr val="tx1"/>
                </a:solidFill>
                <a:effectLst/>
                <a:latin typeface="source-serif-pro"/>
              </a:rPr>
              <a:t>p value </a:t>
            </a:r>
            <a:r>
              <a:rPr lang="en-US" b="0" i="0" dirty="0">
                <a:solidFill>
                  <a:schemeClr val="tx1"/>
                </a:solidFill>
                <a:effectLst/>
                <a:latin typeface="source-serif-pro"/>
              </a:rPr>
              <a:t>&gt;</a:t>
            </a:r>
            <a:r>
              <a:rPr lang="en-US" b="1" i="0" dirty="0">
                <a:solidFill>
                  <a:schemeClr val="tx1"/>
                </a:solidFill>
                <a:effectLst/>
                <a:latin typeface="source-serif-pro"/>
              </a:rPr>
              <a:t> 0.05: </a:t>
            </a:r>
            <a:r>
              <a:rPr lang="en-US" b="0" i="0" dirty="0">
                <a:solidFill>
                  <a:schemeClr val="tx1"/>
                </a:solidFill>
                <a:effectLst/>
                <a:latin typeface="source-serif-pro"/>
              </a:rPr>
              <a:t>Accepts the Null Hypothesis (H0), the data has a unit root and is non-stationary.</a:t>
            </a:r>
          </a:p>
          <a:p>
            <a:r>
              <a:rPr lang="en-US" b="1" i="0" dirty="0">
                <a:solidFill>
                  <a:schemeClr val="tx1"/>
                </a:solidFill>
                <a:effectLst/>
                <a:latin typeface="source-serif-pro"/>
              </a:rPr>
              <a:t>2.</a:t>
            </a:r>
            <a:r>
              <a:rPr lang="en-US" b="0" i="0" dirty="0">
                <a:solidFill>
                  <a:schemeClr val="tx1"/>
                </a:solidFill>
                <a:effectLst/>
                <a:latin typeface="source-serif-pro"/>
              </a:rPr>
              <a:t> </a:t>
            </a:r>
            <a:r>
              <a:rPr lang="en-US" b="1" i="0" dirty="0">
                <a:solidFill>
                  <a:schemeClr val="tx1"/>
                </a:solidFill>
                <a:effectLst/>
                <a:latin typeface="source-serif-pro"/>
              </a:rPr>
              <a:t>p value </a:t>
            </a:r>
            <a:r>
              <a:rPr lang="en-US" b="0" i="0" dirty="0">
                <a:solidFill>
                  <a:schemeClr val="tx1"/>
                </a:solidFill>
                <a:effectLst/>
                <a:latin typeface="source-serif-pro"/>
              </a:rPr>
              <a:t>&lt; = </a:t>
            </a:r>
            <a:r>
              <a:rPr lang="en-US" b="1" i="0" dirty="0">
                <a:solidFill>
                  <a:schemeClr val="tx1"/>
                </a:solidFill>
                <a:effectLst/>
                <a:latin typeface="source-serif-pro"/>
              </a:rPr>
              <a:t>0.05: </a:t>
            </a:r>
            <a:r>
              <a:rPr lang="en-US" b="0" i="0" dirty="0">
                <a:solidFill>
                  <a:schemeClr val="tx1"/>
                </a:solidFill>
                <a:effectLst/>
                <a:latin typeface="source-serif-pro"/>
              </a:rPr>
              <a:t>Rejects the Null Hypothesis (H0), the data is stationary.</a:t>
            </a:r>
          </a:p>
          <a:p>
            <a:pPr algn="ctr"/>
            <a:endParaRPr lang="en-IN" dirty="0"/>
          </a:p>
        </p:txBody>
      </p:sp>
      <p:pic>
        <p:nvPicPr>
          <p:cNvPr id="7" name="Picture 6">
            <a:extLst>
              <a:ext uri="{FF2B5EF4-FFF2-40B4-BE49-F238E27FC236}">
                <a16:creationId xmlns:a16="http://schemas.microsoft.com/office/drawing/2014/main" id="{31A65B56-C22A-DFBA-918B-0516650D5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43048"/>
            <a:ext cx="4419600" cy="2667001"/>
          </a:xfrm>
          <a:prstGeom prst="rect">
            <a:avLst/>
          </a:prstGeom>
        </p:spPr>
      </p:pic>
    </p:spTree>
    <p:extLst>
      <p:ext uri="{BB962C8B-B14F-4D97-AF65-F5344CB8AC3E}">
        <p14:creationId xmlns:p14="http://schemas.microsoft.com/office/powerpoint/2010/main" val="497078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98BD-F70D-46D8-9F96-52DBA8F2755A}"/>
              </a:ext>
            </a:extLst>
          </p:cNvPr>
          <p:cNvSpPr>
            <a:spLocks noGrp="1"/>
          </p:cNvSpPr>
          <p:nvPr>
            <p:ph type="title"/>
          </p:nvPr>
        </p:nvSpPr>
        <p:spPr>
          <a:xfrm>
            <a:off x="689339" y="853312"/>
            <a:ext cx="7765322" cy="727838"/>
          </a:xfrm>
        </p:spPr>
        <p:txBody>
          <a:bodyPr>
            <a:normAutofit fontScale="90000"/>
          </a:bodyPr>
          <a:lstStyle/>
          <a:p>
            <a:br>
              <a:rPr lang="en-US" b="1" i="0" dirty="0">
                <a:solidFill>
                  <a:schemeClr val="tx1"/>
                </a:solidFill>
                <a:effectLst/>
                <a:latin typeface="sohne"/>
              </a:rPr>
            </a:br>
            <a:r>
              <a:rPr lang="en-US" sz="2700" b="0" i="0" dirty="0">
                <a:solidFill>
                  <a:schemeClr val="tx1"/>
                </a:solidFill>
                <a:effectLst/>
                <a:latin typeface="source-serif-pro"/>
              </a:rPr>
              <a:t>Auto regressive model is a time series forecasting model where current values are dependent on past values.</a:t>
            </a:r>
            <a:br>
              <a:rPr lang="en-US" sz="2700" b="0" i="0" dirty="0">
                <a:solidFill>
                  <a:schemeClr val="tx1"/>
                </a:solidFill>
                <a:effectLst/>
                <a:latin typeface="source-serif-pro"/>
              </a:rPr>
            </a:br>
            <a:endParaRPr lang="en-IN" sz="2700" dirty="0">
              <a:solidFill>
                <a:schemeClr val="tx1"/>
              </a:solidFill>
            </a:endParaRPr>
          </a:p>
        </p:txBody>
      </p:sp>
      <p:pic>
        <p:nvPicPr>
          <p:cNvPr id="9" name="Content Placeholder 8">
            <a:extLst>
              <a:ext uri="{FF2B5EF4-FFF2-40B4-BE49-F238E27FC236}">
                <a16:creationId xmlns:a16="http://schemas.microsoft.com/office/drawing/2014/main" id="{D13773DB-7777-9EBA-4B4B-12F6B6472F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885950"/>
            <a:ext cx="4717402" cy="1813717"/>
          </a:xfrm>
        </p:spPr>
      </p:pic>
      <p:pic>
        <p:nvPicPr>
          <p:cNvPr id="11" name="Picture 10">
            <a:extLst>
              <a:ext uri="{FF2B5EF4-FFF2-40B4-BE49-F238E27FC236}">
                <a16:creationId xmlns:a16="http://schemas.microsoft.com/office/drawing/2014/main" id="{EE1B1EDD-F2C8-F4FF-E626-B1649209B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885950"/>
            <a:ext cx="3896561" cy="2514600"/>
          </a:xfrm>
          <a:prstGeom prst="rect">
            <a:avLst/>
          </a:prstGeom>
        </p:spPr>
      </p:pic>
      <p:sp>
        <p:nvSpPr>
          <p:cNvPr id="13" name="TextBox 12">
            <a:extLst>
              <a:ext uri="{FF2B5EF4-FFF2-40B4-BE49-F238E27FC236}">
                <a16:creationId xmlns:a16="http://schemas.microsoft.com/office/drawing/2014/main" id="{EFC11514-B72A-6516-1BFE-1FBE1C1B64B4}"/>
              </a:ext>
            </a:extLst>
          </p:cNvPr>
          <p:cNvSpPr txBox="1"/>
          <p:nvPr/>
        </p:nvSpPr>
        <p:spPr>
          <a:xfrm>
            <a:off x="2895600" y="177692"/>
            <a:ext cx="4572000" cy="523220"/>
          </a:xfrm>
          <a:prstGeom prst="rect">
            <a:avLst/>
          </a:prstGeom>
          <a:noFill/>
        </p:spPr>
        <p:txBody>
          <a:bodyPr wrap="square">
            <a:spAutoFit/>
          </a:bodyPr>
          <a:lstStyle/>
          <a:p>
            <a:r>
              <a:rPr lang="en-US" sz="2800" b="1" i="0" dirty="0">
                <a:solidFill>
                  <a:schemeClr val="tx1"/>
                </a:solidFill>
                <a:effectLst/>
                <a:latin typeface="sohne"/>
              </a:rPr>
              <a:t>Auto Regressive model</a:t>
            </a:r>
            <a:endParaRPr lang="en-IN" sz="2800" dirty="0"/>
          </a:p>
        </p:txBody>
      </p:sp>
      <p:pic>
        <p:nvPicPr>
          <p:cNvPr id="3" name="Picture 2">
            <a:extLst>
              <a:ext uri="{FF2B5EF4-FFF2-40B4-BE49-F238E27FC236}">
                <a16:creationId xmlns:a16="http://schemas.microsoft.com/office/drawing/2014/main" id="{366E46B5-B9C7-6B96-1AA1-B7763A8525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28902"/>
            <a:ext cx="3311013" cy="314598"/>
          </a:xfrm>
          <a:prstGeom prst="rect">
            <a:avLst/>
          </a:prstGeom>
        </p:spPr>
      </p:pic>
    </p:spTree>
    <p:extLst>
      <p:ext uri="{BB962C8B-B14F-4D97-AF65-F5344CB8AC3E}">
        <p14:creationId xmlns:p14="http://schemas.microsoft.com/office/powerpoint/2010/main" val="808997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BD22-1B4E-0D0A-3789-E93A465FF5B0}"/>
              </a:ext>
            </a:extLst>
          </p:cNvPr>
          <p:cNvSpPr>
            <a:spLocks noGrp="1"/>
          </p:cNvSpPr>
          <p:nvPr>
            <p:ph type="title"/>
          </p:nvPr>
        </p:nvSpPr>
        <p:spPr>
          <a:xfrm>
            <a:off x="689339" y="929512"/>
            <a:ext cx="7765322" cy="727838"/>
          </a:xfrm>
        </p:spPr>
        <p:txBody>
          <a:bodyPr>
            <a:normAutofit fontScale="90000"/>
          </a:bodyPr>
          <a:lstStyle/>
          <a:p>
            <a:br>
              <a:rPr lang="en-US" b="1" i="0" dirty="0">
                <a:solidFill>
                  <a:schemeClr val="tx1"/>
                </a:solidFill>
                <a:effectLst/>
                <a:latin typeface="sohne"/>
              </a:rPr>
            </a:br>
            <a:r>
              <a:rPr lang="en-US" sz="2700" b="0" i="0" dirty="0">
                <a:solidFill>
                  <a:schemeClr val="tx1"/>
                </a:solidFill>
                <a:effectLst/>
                <a:latin typeface="source-serif-pro"/>
              </a:rPr>
              <a:t>In moving average model the series is dependent on past error terms.</a:t>
            </a:r>
            <a:br>
              <a:rPr lang="en-US" b="0" i="0" dirty="0">
                <a:solidFill>
                  <a:schemeClr val="tx1"/>
                </a:solidFill>
                <a:effectLst/>
                <a:latin typeface="source-serif-pro"/>
              </a:rPr>
            </a:br>
            <a:endParaRPr lang="en-IN" dirty="0">
              <a:solidFill>
                <a:schemeClr val="tx1"/>
              </a:solidFill>
            </a:endParaRPr>
          </a:p>
        </p:txBody>
      </p:sp>
      <p:pic>
        <p:nvPicPr>
          <p:cNvPr id="5" name="Content Placeholder 4">
            <a:extLst>
              <a:ext uri="{FF2B5EF4-FFF2-40B4-BE49-F238E27FC236}">
                <a16:creationId xmlns:a16="http://schemas.microsoft.com/office/drawing/2014/main" id="{5522F44C-C65A-021F-F4BF-672BE6CA6B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947736"/>
            <a:ext cx="4876800" cy="1767993"/>
          </a:xfrm>
        </p:spPr>
      </p:pic>
      <p:pic>
        <p:nvPicPr>
          <p:cNvPr id="7" name="Picture 6">
            <a:extLst>
              <a:ext uri="{FF2B5EF4-FFF2-40B4-BE49-F238E27FC236}">
                <a16:creationId xmlns:a16="http://schemas.microsoft.com/office/drawing/2014/main" id="{331ECC47-0A5F-7156-71BB-EA6A362B2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1954496"/>
            <a:ext cx="3726426" cy="2214253"/>
          </a:xfrm>
          <a:prstGeom prst="rect">
            <a:avLst/>
          </a:prstGeom>
        </p:spPr>
      </p:pic>
      <p:sp>
        <p:nvSpPr>
          <p:cNvPr id="9" name="TextBox 8">
            <a:extLst>
              <a:ext uri="{FF2B5EF4-FFF2-40B4-BE49-F238E27FC236}">
                <a16:creationId xmlns:a16="http://schemas.microsoft.com/office/drawing/2014/main" id="{0531170D-14D0-821D-D901-A57282B6F6DD}"/>
              </a:ext>
            </a:extLst>
          </p:cNvPr>
          <p:cNvSpPr txBox="1"/>
          <p:nvPr/>
        </p:nvSpPr>
        <p:spPr>
          <a:xfrm>
            <a:off x="2743200" y="209550"/>
            <a:ext cx="4572000" cy="523220"/>
          </a:xfrm>
          <a:prstGeom prst="rect">
            <a:avLst/>
          </a:prstGeom>
          <a:noFill/>
        </p:spPr>
        <p:txBody>
          <a:bodyPr wrap="square">
            <a:spAutoFit/>
          </a:bodyPr>
          <a:lstStyle/>
          <a:p>
            <a:r>
              <a:rPr lang="en-US" sz="2800" b="1" i="0" dirty="0">
                <a:solidFill>
                  <a:schemeClr val="tx1"/>
                </a:solidFill>
                <a:effectLst/>
                <a:latin typeface="sohne"/>
              </a:rPr>
              <a:t>Moving Average Model</a:t>
            </a:r>
            <a:endParaRPr lang="en-IN" sz="2800" dirty="0"/>
          </a:p>
        </p:txBody>
      </p:sp>
      <p:pic>
        <p:nvPicPr>
          <p:cNvPr id="3" name="Picture 2">
            <a:extLst>
              <a:ext uri="{FF2B5EF4-FFF2-40B4-BE49-F238E27FC236}">
                <a16:creationId xmlns:a16="http://schemas.microsoft.com/office/drawing/2014/main" id="{16D96893-ED65-D40B-CBF1-CF2BFFA5A1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46723"/>
            <a:ext cx="3311013" cy="314598"/>
          </a:xfrm>
          <a:prstGeom prst="rect">
            <a:avLst/>
          </a:prstGeom>
        </p:spPr>
      </p:pic>
    </p:spTree>
    <p:extLst>
      <p:ext uri="{BB962C8B-B14F-4D97-AF65-F5344CB8AC3E}">
        <p14:creationId xmlns:p14="http://schemas.microsoft.com/office/powerpoint/2010/main" val="1131783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5000"/>
            <a:duotone>
              <a:schemeClr val="bg2">
                <a:shade val="80000"/>
                <a:lumMod val="80000"/>
              </a:schemeClr>
              <a:schemeClr val="bg2">
                <a:tint val="98000"/>
              </a:schemeClr>
            </a:duotone>
            <a:lum/>
          </a:blip>
          <a:srcRect/>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1" y="395917"/>
            <a:ext cx="5622090" cy="474489"/>
          </a:xfrm>
          <a:prstGeom prst="rect">
            <a:avLst/>
          </a:prstGeom>
        </p:spPr>
        <p:txBody>
          <a:bodyPr vert="horz" wrap="square" lIns="0" tIns="12700" rIns="0" bIns="0" rtlCol="0">
            <a:spAutoFit/>
          </a:bodyPr>
          <a:lstStyle/>
          <a:p>
            <a:pPr marL="12700">
              <a:lnSpc>
                <a:spcPct val="100000"/>
              </a:lnSpc>
              <a:spcBef>
                <a:spcPts val="100"/>
              </a:spcBef>
            </a:pPr>
            <a:r>
              <a:rPr spc="-5" dirty="0"/>
              <a:t>Why</a:t>
            </a:r>
            <a:r>
              <a:rPr spc="-95" dirty="0"/>
              <a:t> </a:t>
            </a:r>
            <a:r>
              <a:rPr spc="-5" dirty="0"/>
              <a:t>Bitcoin?</a:t>
            </a:r>
          </a:p>
        </p:txBody>
      </p:sp>
      <p:sp>
        <p:nvSpPr>
          <p:cNvPr id="5" name="object 5"/>
          <p:cNvSpPr txBox="1"/>
          <p:nvPr/>
        </p:nvSpPr>
        <p:spPr>
          <a:xfrm>
            <a:off x="5105400" y="1376737"/>
            <a:ext cx="3163217" cy="884858"/>
          </a:xfrm>
          <a:prstGeom prst="rect">
            <a:avLst/>
          </a:prstGeom>
        </p:spPr>
        <p:txBody>
          <a:bodyPr vert="horz" wrap="square" lIns="0" tIns="12700" rIns="0" bIns="0" rtlCol="0">
            <a:spAutoFit/>
          </a:bodyPr>
          <a:lstStyle/>
          <a:p>
            <a:pPr marL="12700">
              <a:lnSpc>
                <a:spcPts val="1664"/>
              </a:lnSpc>
              <a:spcBef>
                <a:spcPts val="100"/>
              </a:spcBef>
            </a:pPr>
            <a:r>
              <a:rPr spc="-5" dirty="0">
                <a:latin typeface="Arial MT"/>
                <a:cs typeface="Arial MT"/>
              </a:rPr>
              <a:t>Apple:</a:t>
            </a:r>
            <a:r>
              <a:rPr lang="en-IN" spc="-5" dirty="0">
                <a:latin typeface="Arial MT"/>
                <a:cs typeface="Arial MT"/>
              </a:rPr>
              <a:t> </a:t>
            </a:r>
            <a:r>
              <a:rPr lang="en-US" b="0" i="0" dirty="0">
                <a:effectLst/>
                <a:latin typeface="Roboto" panose="02000000000000000000" pitchFamily="2" charset="0"/>
              </a:rPr>
              <a:t>As of March 2023, Apple is the world's biggest company by market capitalization.</a:t>
            </a:r>
            <a:endParaRPr dirty="0">
              <a:latin typeface="Arial MT"/>
              <a:cs typeface="Arial MT"/>
            </a:endParaRPr>
          </a:p>
          <a:p>
            <a:pPr marL="12700">
              <a:lnSpc>
                <a:spcPts val="1664"/>
              </a:lnSpc>
            </a:pPr>
            <a:r>
              <a:rPr spc="-5" dirty="0">
                <a:latin typeface="Arial MT"/>
                <a:cs typeface="Arial MT"/>
              </a:rPr>
              <a:t>$</a:t>
            </a:r>
            <a:r>
              <a:rPr lang="en-IN" spc="-5" dirty="0">
                <a:latin typeface="Arial MT"/>
                <a:cs typeface="Arial MT"/>
              </a:rPr>
              <a:t>97billion</a:t>
            </a:r>
            <a:r>
              <a:rPr spc="-45" dirty="0">
                <a:latin typeface="Arial MT"/>
                <a:cs typeface="Arial MT"/>
              </a:rPr>
              <a:t> </a:t>
            </a:r>
            <a:r>
              <a:rPr spc="-5" dirty="0">
                <a:latin typeface="Arial MT"/>
                <a:cs typeface="Arial MT"/>
              </a:rPr>
              <a:t>to</a:t>
            </a:r>
            <a:r>
              <a:rPr spc="-45" dirty="0">
                <a:latin typeface="Arial MT"/>
                <a:cs typeface="Arial MT"/>
              </a:rPr>
              <a:t> </a:t>
            </a:r>
            <a:r>
              <a:rPr spc="-5" dirty="0">
                <a:latin typeface="Arial MT"/>
                <a:cs typeface="Arial MT"/>
              </a:rPr>
              <a:t>$</a:t>
            </a:r>
            <a:r>
              <a:rPr lang="en-IN" spc="-5" dirty="0">
                <a:latin typeface="Arial MT"/>
                <a:cs typeface="Arial MT"/>
              </a:rPr>
              <a:t>165billion</a:t>
            </a:r>
            <a:endParaRPr dirty="0">
              <a:latin typeface="Arial MT"/>
              <a:cs typeface="Arial MT"/>
            </a:endParaRPr>
          </a:p>
        </p:txBody>
      </p:sp>
      <p:sp>
        <p:nvSpPr>
          <p:cNvPr id="6" name="object 6"/>
          <p:cNvSpPr txBox="1"/>
          <p:nvPr/>
        </p:nvSpPr>
        <p:spPr>
          <a:xfrm>
            <a:off x="5090652" y="3181350"/>
            <a:ext cx="3546675" cy="1320041"/>
          </a:xfrm>
          <a:prstGeom prst="rect">
            <a:avLst/>
          </a:prstGeom>
        </p:spPr>
        <p:txBody>
          <a:bodyPr vert="horz" wrap="square" lIns="0" tIns="12700" rIns="0" bIns="0" rtlCol="0">
            <a:spAutoFit/>
          </a:bodyPr>
          <a:lstStyle/>
          <a:p>
            <a:pPr marL="12700">
              <a:lnSpc>
                <a:spcPts val="1664"/>
              </a:lnSpc>
              <a:spcBef>
                <a:spcPts val="100"/>
              </a:spcBef>
            </a:pPr>
            <a:r>
              <a:rPr spc="-5" dirty="0">
                <a:latin typeface="Roboto" panose="02000000000000000000" pitchFamily="2" charset="0"/>
                <a:ea typeface="Roboto" panose="02000000000000000000" pitchFamily="2" charset="0"/>
                <a:cs typeface="Roboto" panose="02000000000000000000" pitchFamily="2" charset="0"/>
              </a:rPr>
              <a:t>Bitcoin:</a:t>
            </a:r>
            <a:r>
              <a:rPr lang="en-IN" spc="-5" dirty="0">
                <a:latin typeface="Roboto" panose="02000000000000000000" pitchFamily="2" charset="0"/>
                <a:ea typeface="Roboto" panose="02000000000000000000" pitchFamily="2" charset="0"/>
                <a:cs typeface="Roboto" panose="02000000000000000000" pitchFamily="2" charset="0"/>
              </a:rPr>
              <a:t> the value of a bitcoin was </a:t>
            </a:r>
            <a:r>
              <a:rPr lang="en-IN" b="0" i="0" dirty="0">
                <a:effectLst/>
                <a:latin typeface="Roboto" panose="02000000000000000000" pitchFamily="2" charset="0"/>
                <a:ea typeface="Roboto" panose="02000000000000000000" pitchFamily="2" charset="0"/>
                <a:cs typeface="Roboto" panose="02000000000000000000" pitchFamily="2" charset="0"/>
              </a:rPr>
              <a:t>7,200.17 $in  2020 and just after two it was 47,686.81 $</a:t>
            </a:r>
          </a:p>
          <a:p>
            <a:pPr marL="12700">
              <a:lnSpc>
                <a:spcPts val="1664"/>
              </a:lnSpc>
              <a:spcBef>
                <a:spcPts val="100"/>
              </a:spcBef>
            </a:pPr>
            <a:r>
              <a:rPr lang="en-IN" dirty="0">
                <a:latin typeface="Roboto" panose="02000000000000000000" pitchFamily="2" charset="0"/>
                <a:ea typeface="Roboto" panose="02000000000000000000" pitchFamily="2" charset="0"/>
                <a:cs typeface="Roboto" panose="02000000000000000000" pitchFamily="2" charset="0"/>
              </a:rPr>
              <a:t>This extreme growth and that too during a pandemic</a:t>
            </a:r>
            <a:endParaRPr dirty="0">
              <a:latin typeface="Roboto" panose="02000000000000000000" pitchFamily="2" charset="0"/>
              <a:ea typeface="Roboto" panose="02000000000000000000" pitchFamily="2" charset="0"/>
              <a:cs typeface="Roboto" panose="02000000000000000000" pitchFamily="2" charset="0"/>
            </a:endParaRPr>
          </a:p>
          <a:p>
            <a:pPr marL="12700">
              <a:lnSpc>
                <a:spcPts val="1664"/>
              </a:lnSpc>
            </a:pPr>
            <a:endParaRPr sz="1400" dirty="0">
              <a:latin typeface="Arial MT"/>
              <a:cs typeface="Arial MT"/>
            </a:endParaRPr>
          </a:p>
        </p:txBody>
      </p:sp>
      <p:pic>
        <p:nvPicPr>
          <p:cNvPr id="8" name="Picture 7">
            <a:extLst>
              <a:ext uri="{FF2B5EF4-FFF2-40B4-BE49-F238E27FC236}">
                <a16:creationId xmlns:a16="http://schemas.microsoft.com/office/drawing/2014/main" id="{9C32B202-C542-E33A-2CB3-D1E195CB624B}"/>
              </a:ext>
            </a:extLst>
          </p:cNvPr>
          <p:cNvPicPr>
            <a:picLocks noChangeAspect="1"/>
          </p:cNvPicPr>
          <p:nvPr/>
        </p:nvPicPr>
        <p:blipFill rotWithShape="1">
          <a:blip r:embed="rId3">
            <a:extLst>
              <a:ext uri="{28A0092B-C50C-407E-A947-70E740481C1C}">
                <a14:useLocalDpi xmlns:a14="http://schemas.microsoft.com/office/drawing/2010/main" val="0"/>
              </a:ext>
            </a:extLst>
          </a:blip>
          <a:srcRect l="11667" t="29180" r="38333" b="17408"/>
          <a:stretch/>
        </p:blipFill>
        <p:spPr>
          <a:xfrm>
            <a:off x="474943" y="1047750"/>
            <a:ext cx="4185009" cy="1655941"/>
          </a:xfrm>
          <a:prstGeom prst="rect">
            <a:avLst/>
          </a:prstGeom>
        </p:spPr>
      </p:pic>
      <p:pic>
        <p:nvPicPr>
          <p:cNvPr id="10" name="Picture 9">
            <a:extLst>
              <a:ext uri="{FF2B5EF4-FFF2-40B4-BE49-F238E27FC236}">
                <a16:creationId xmlns:a16="http://schemas.microsoft.com/office/drawing/2014/main" id="{F16CD114-8899-4632-95AF-3ED8009DD0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33" t="26296" r="29746" b="15926"/>
          <a:stretch/>
        </p:blipFill>
        <p:spPr>
          <a:xfrm>
            <a:off x="445446" y="2906230"/>
            <a:ext cx="4214506" cy="20467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36D5A-BBE6-2C62-9943-6FCB34BC2099}"/>
              </a:ext>
            </a:extLst>
          </p:cNvPr>
          <p:cNvSpPr>
            <a:spLocks noGrp="1"/>
          </p:cNvSpPr>
          <p:nvPr>
            <p:ph type="title"/>
          </p:nvPr>
        </p:nvSpPr>
        <p:spPr/>
        <p:txBody>
          <a:bodyPr>
            <a:normAutofit fontScale="90000"/>
          </a:bodyPr>
          <a:lstStyle/>
          <a:p>
            <a:r>
              <a:rPr lang="en-IN" b="1" i="0" dirty="0">
                <a:solidFill>
                  <a:schemeClr val="tx1"/>
                </a:solidFill>
                <a:effectLst/>
                <a:latin typeface="sohne"/>
              </a:rPr>
              <a:t>Auto Regressive Integrated Moving Average Model</a:t>
            </a:r>
            <a:br>
              <a:rPr lang="en-IN" b="1" i="0" dirty="0">
                <a:solidFill>
                  <a:schemeClr val="tx1"/>
                </a:solidFill>
                <a:effectLst/>
                <a:latin typeface="sohne"/>
              </a:rPr>
            </a:br>
            <a:endParaRPr lang="en-IN" dirty="0">
              <a:solidFill>
                <a:schemeClr val="tx1"/>
              </a:solidFill>
            </a:endParaRPr>
          </a:p>
        </p:txBody>
      </p:sp>
      <p:sp>
        <p:nvSpPr>
          <p:cNvPr id="3" name="Content Placeholder 2">
            <a:extLst>
              <a:ext uri="{FF2B5EF4-FFF2-40B4-BE49-F238E27FC236}">
                <a16:creationId xmlns:a16="http://schemas.microsoft.com/office/drawing/2014/main" id="{B2C8D48A-5395-88AD-68BE-EDEB3B9456E1}"/>
              </a:ext>
            </a:extLst>
          </p:cNvPr>
          <p:cNvSpPr>
            <a:spLocks noGrp="1"/>
          </p:cNvSpPr>
          <p:nvPr>
            <p:ph idx="1"/>
          </p:nvPr>
        </p:nvSpPr>
        <p:spPr>
          <a:xfrm>
            <a:off x="685346" y="1049718"/>
            <a:ext cx="7765322" cy="3044063"/>
          </a:xfrm>
        </p:spPr>
        <p:txBody>
          <a:bodyPr/>
          <a:lstStyle/>
          <a:p>
            <a:r>
              <a:rPr lang="en-US" sz="1600" dirty="0"/>
              <a:t>It is a combination of both AR and MA models. It makes the time series stationary by itself through the process of differencing. Therefore differencing need not be done explicitly for ARIMA model</a:t>
            </a:r>
          </a:p>
          <a:p>
            <a:endParaRPr lang="en-US" dirty="0"/>
          </a:p>
          <a:p>
            <a:endParaRPr lang="en-IN" dirty="0"/>
          </a:p>
        </p:txBody>
      </p:sp>
      <p:pic>
        <p:nvPicPr>
          <p:cNvPr id="9" name="Picture 8">
            <a:extLst>
              <a:ext uri="{FF2B5EF4-FFF2-40B4-BE49-F238E27FC236}">
                <a16:creationId xmlns:a16="http://schemas.microsoft.com/office/drawing/2014/main" id="{48CEF61F-2266-F587-5B49-B960D74440C8}"/>
              </a:ext>
            </a:extLst>
          </p:cNvPr>
          <p:cNvPicPr>
            <a:picLocks noChangeAspect="1"/>
          </p:cNvPicPr>
          <p:nvPr/>
        </p:nvPicPr>
        <p:blipFill rotWithShape="1">
          <a:blip r:embed="rId2">
            <a:extLst>
              <a:ext uri="{28A0092B-C50C-407E-A947-70E740481C1C}">
                <a14:useLocalDpi xmlns:a14="http://schemas.microsoft.com/office/drawing/2010/main" val="0"/>
              </a:ext>
            </a:extLst>
          </a:blip>
          <a:srcRect l="2980" r="5301" b="8847"/>
          <a:stretch/>
        </p:blipFill>
        <p:spPr>
          <a:xfrm>
            <a:off x="457201" y="2038351"/>
            <a:ext cx="3886200" cy="2514599"/>
          </a:xfrm>
          <a:prstGeom prst="rect">
            <a:avLst/>
          </a:prstGeom>
        </p:spPr>
      </p:pic>
      <p:sp>
        <p:nvSpPr>
          <p:cNvPr id="11" name="TextBox 10">
            <a:extLst>
              <a:ext uri="{FF2B5EF4-FFF2-40B4-BE49-F238E27FC236}">
                <a16:creationId xmlns:a16="http://schemas.microsoft.com/office/drawing/2014/main" id="{A00EB99D-2873-9967-E546-6DE3F788BF7B}"/>
              </a:ext>
            </a:extLst>
          </p:cNvPr>
          <p:cNvSpPr txBox="1"/>
          <p:nvPr/>
        </p:nvSpPr>
        <p:spPr>
          <a:xfrm>
            <a:off x="4495800" y="2266950"/>
            <a:ext cx="4572000" cy="1477328"/>
          </a:xfrm>
          <a:prstGeom prst="rect">
            <a:avLst/>
          </a:prstGeom>
          <a:noFill/>
        </p:spPr>
        <p:txBody>
          <a:bodyPr wrap="square">
            <a:spAutoFit/>
          </a:bodyPr>
          <a:lstStyle/>
          <a:p>
            <a:r>
              <a:rPr lang="en-US" b="0" i="0" dirty="0">
                <a:effectLst/>
                <a:latin typeface="source-serif-pro"/>
              </a:rPr>
              <a:t>Thus we see that the RSS (Residual Sum of Squares) error is minimum for ARIMA model. Therefore ARIMA model is the best among the three models because of use of dependence on both lagged values and error terms.</a:t>
            </a:r>
            <a:endParaRPr lang="en-IN" dirty="0"/>
          </a:p>
        </p:txBody>
      </p:sp>
    </p:spTree>
    <p:extLst>
      <p:ext uri="{BB962C8B-B14F-4D97-AF65-F5344CB8AC3E}">
        <p14:creationId xmlns:p14="http://schemas.microsoft.com/office/powerpoint/2010/main" val="4105796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A3FDE-9554-8467-6AF3-B7AFD8CB3514}"/>
              </a:ext>
            </a:extLst>
          </p:cNvPr>
          <p:cNvSpPr>
            <a:spLocks noGrp="1"/>
          </p:cNvSpPr>
          <p:nvPr>
            <p:ph type="title"/>
          </p:nvPr>
        </p:nvSpPr>
        <p:spPr/>
        <p:txBody>
          <a:bodyPr>
            <a:noAutofit/>
          </a:bodyPr>
          <a:lstStyle/>
          <a:p>
            <a:r>
              <a:rPr lang="en-US" sz="2000" b="0" i="0" dirty="0">
                <a:solidFill>
                  <a:schemeClr val="tx1"/>
                </a:solidFill>
                <a:effectLst/>
                <a:latin typeface="source-serif-pro"/>
              </a:rPr>
              <a:t>For every value in the test we apply an ARIMA model and then the error is calculated and then after iterating over all values in the test set the mean error between predicted and expected value is calculated.</a:t>
            </a:r>
            <a:endParaRPr lang="en-IN" sz="2000" dirty="0">
              <a:solidFill>
                <a:schemeClr val="tx1"/>
              </a:solidFill>
            </a:endParaRPr>
          </a:p>
        </p:txBody>
      </p:sp>
      <p:pic>
        <p:nvPicPr>
          <p:cNvPr id="5" name="Content Placeholder 4">
            <a:extLst>
              <a:ext uri="{FF2B5EF4-FFF2-40B4-BE49-F238E27FC236}">
                <a16:creationId xmlns:a16="http://schemas.microsoft.com/office/drawing/2014/main" id="{E2551A90-7648-67B7-4AEE-356103A951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1" y="1352550"/>
            <a:ext cx="4648200" cy="3581400"/>
          </a:xfrm>
        </p:spPr>
      </p:pic>
      <p:pic>
        <p:nvPicPr>
          <p:cNvPr id="13" name="Picture 12">
            <a:extLst>
              <a:ext uri="{FF2B5EF4-FFF2-40B4-BE49-F238E27FC236}">
                <a16:creationId xmlns:a16="http://schemas.microsoft.com/office/drawing/2014/main" id="{16EFE5BE-A3AF-77E8-390F-3BD53D6A6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1" y="1428750"/>
            <a:ext cx="4145280" cy="990600"/>
          </a:xfrm>
          <a:prstGeom prst="rect">
            <a:avLst/>
          </a:prstGeom>
        </p:spPr>
      </p:pic>
      <p:pic>
        <p:nvPicPr>
          <p:cNvPr id="17" name="Picture 16">
            <a:extLst>
              <a:ext uri="{FF2B5EF4-FFF2-40B4-BE49-F238E27FC236}">
                <a16:creationId xmlns:a16="http://schemas.microsoft.com/office/drawing/2014/main" id="{DF704A9B-3250-E1EC-9ED7-D130566FA1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1" y="2571750"/>
            <a:ext cx="4114798" cy="2267263"/>
          </a:xfrm>
          <a:prstGeom prst="rect">
            <a:avLst/>
          </a:prstGeom>
        </p:spPr>
      </p:pic>
    </p:spTree>
    <p:extLst>
      <p:ext uri="{BB962C8B-B14F-4D97-AF65-F5344CB8AC3E}">
        <p14:creationId xmlns:p14="http://schemas.microsoft.com/office/powerpoint/2010/main" val="1813938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85733"/>
            <a:ext cx="7765322" cy="727838"/>
          </a:xfrm>
        </p:spPr>
        <p:txBody>
          <a:bodyPr/>
          <a:lstStyle/>
          <a:p>
            <a:r>
              <a:rPr lang="en-US" dirty="0"/>
              <a:t>REGRESSION MODELS </a:t>
            </a:r>
          </a:p>
        </p:txBody>
      </p:sp>
      <p:sp>
        <p:nvSpPr>
          <p:cNvPr id="3" name="Content Placeholder 2"/>
          <p:cNvSpPr>
            <a:spLocks noGrp="1"/>
          </p:cNvSpPr>
          <p:nvPr>
            <p:ph idx="1"/>
          </p:nvPr>
        </p:nvSpPr>
        <p:spPr>
          <a:xfrm>
            <a:off x="228600" y="813571"/>
            <a:ext cx="8763000" cy="4120379"/>
          </a:xfrm>
        </p:spPr>
        <p:txBody>
          <a:bodyPr/>
          <a:lstStyle/>
          <a:p>
            <a:pPr marL="27675" indent="0">
              <a:buNone/>
            </a:pPr>
            <a:r>
              <a:rPr lang="en-US" dirty="0"/>
              <a:t>Various regressors models are used, but all of them are more or less of the same accuracy.</a:t>
            </a:r>
          </a:p>
          <a:p>
            <a:r>
              <a:rPr lang="en-US" dirty="0"/>
              <a:t>In order for the predicting the bitcoin prices for the next 100 days, we put it as a separate dataset. </a:t>
            </a:r>
          </a:p>
          <a:p>
            <a:r>
              <a:rPr lang="en-US" dirty="0"/>
              <a:t>Today, the bitcoin price is approximately 28,400$, the regression                                                          models have predicted around 21,000$.</a:t>
            </a:r>
          </a:p>
          <a:p>
            <a:r>
              <a:rPr lang="en-US" dirty="0"/>
              <a:t>The next upcoming slides explain the various comparisons of                                                                                          regressors, on the basis of metrics and graphs.</a:t>
            </a:r>
          </a:p>
          <a:p>
            <a:endParaRPr lang="en-US" dirty="0"/>
          </a:p>
          <a:p>
            <a:pPr marL="27675" indent="0">
              <a:buNone/>
            </a:pPr>
            <a:endParaRPr lang="en-US" dirty="0"/>
          </a:p>
        </p:txBody>
      </p:sp>
      <p:pic>
        <p:nvPicPr>
          <p:cNvPr id="5" name="Picture 4">
            <a:extLst>
              <a:ext uri="{FF2B5EF4-FFF2-40B4-BE49-F238E27FC236}">
                <a16:creationId xmlns:a16="http://schemas.microsoft.com/office/drawing/2014/main" id="{B12869E0-B869-EACF-AB11-9C2B78474DAA}"/>
              </a:ext>
            </a:extLst>
          </p:cNvPr>
          <p:cNvPicPr>
            <a:picLocks noChangeAspect="1"/>
          </p:cNvPicPr>
          <p:nvPr/>
        </p:nvPicPr>
        <p:blipFill>
          <a:blip r:embed="rId2"/>
          <a:stretch>
            <a:fillRect/>
          </a:stretch>
        </p:blipFill>
        <p:spPr>
          <a:xfrm>
            <a:off x="6172200" y="1885950"/>
            <a:ext cx="2293833" cy="2910358"/>
          </a:xfrm>
          <a:prstGeom prst="rect">
            <a:avLst/>
          </a:prstGeom>
        </p:spPr>
      </p:pic>
      <p:pic>
        <p:nvPicPr>
          <p:cNvPr id="4" name="Picture 3">
            <a:extLst>
              <a:ext uri="{FF2B5EF4-FFF2-40B4-BE49-F238E27FC236}">
                <a16:creationId xmlns:a16="http://schemas.microsoft.com/office/drawing/2014/main" id="{D6FE362D-942E-8863-3771-6B77DDACD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29517"/>
            <a:ext cx="3311013" cy="314598"/>
          </a:xfrm>
          <a:prstGeom prst="rect">
            <a:avLst/>
          </a:prstGeom>
        </p:spPr>
      </p:pic>
    </p:spTree>
    <p:extLst>
      <p:ext uri="{BB962C8B-B14F-4D97-AF65-F5344CB8AC3E}">
        <p14:creationId xmlns:p14="http://schemas.microsoft.com/office/powerpoint/2010/main" val="1732212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272CE6C-A30A-4A66-D10F-BEA40A8D9F88}"/>
              </a:ext>
            </a:extLst>
          </p:cNvPr>
          <p:cNvPicPr>
            <a:picLocks noChangeAspect="1"/>
          </p:cNvPicPr>
          <p:nvPr/>
        </p:nvPicPr>
        <p:blipFill>
          <a:blip r:embed="rId2"/>
          <a:stretch>
            <a:fillRect/>
          </a:stretch>
        </p:blipFill>
        <p:spPr>
          <a:xfrm>
            <a:off x="3048000" y="84649"/>
            <a:ext cx="2057400" cy="2739488"/>
          </a:xfrm>
          <a:prstGeom prst="rect">
            <a:avLst/>
          </a:prstGeom>
        </p:spPr>
      </p:pic>
      <p:pic>
        <p:nvPicPr>
          <p:cNvPr id="11" name="Picture 10">
            <a:extLst>
              <a:ext uri="{FF2B5EF4-FFF2-40B4-BE49-F238E27FC236}">
                <a16:creationId xmlns:a16="http://schemas.microsoft.com/office/drawing/2014/main" id="{279AE4F2-0011-A700-A6DA-5444D4F200AA}"/>
              </a:ext>
            </a:extLst>
          </p:cNvPr>
          <p:cNvPicPr>
            <a:picLocks noChangeAspect="1"/>
          </p:cNvPicPr>
          <p:nvPr/>
        </p:nvPicPr>
        <p:blipFill>
          <a:blip r:embed="rId3"/>
          <a:stretch>
            <a:fillRect/>
          </a:stretch>
        </p:blipFill>
        <p:spPr>
          <a:xfrm>
            <a:off x="5943600" y="79912"/>
            <a:ext cx="2195544" cy="2796638"/>
          </a:xfrm>
          <a:prstGeom prst="rect">
            <a:avLst/>
          </a:prstGeom>
        </p:spPr>
      </p:pic>
      <p:pic>
        <p:nvPicPr>
          <p:cNvPr id="13" name="Picture 12">
            <a:extLst>
              <a:ext uri="{FF2B5EF4-FFF2-40B4-BE49-F238E27FC236}">
                <a16:creationId xmlns:a16="http://schemas.microsoft.com/office/drawing/2014/main" id="{9A42CC96-B79D-5894-47E5-78237B42D09F}"/>
              </a:ext>
            </a:extLst>
          </p:cNvPr>
          <p:cNvPicPr>
            <a:picLocks noChangeAspect="1"/>
          </p:cNvPicPr>
          <p:nvPr/>
        </p:nvPicPr>
        <p:blipFill>
          <a:blip r:embed="rId4"/>
          <a:stretch>
            <a:fillRect/>
          </a:stretch>
        </p:blipFill>
        <p:spPr>
          <a:xfrm>
            <a:off x="76200" y="79912"/>
            <a:ext cx="1981200" cy="2710340"/>
          </a:xfrm>
          <a:prstGeom prst="rect">
            <a:avLst/>
          </a:prstGeom>
        </p:spPr>
      </p:pic>
      <p:pic>
        <p:nvPicPr>
          <p:cNvPr id="1034" name="Picture 10">
            <a:extLst>
              <a:ext uri="{FF2B5EF4-FFF2-40B4-BE49-F238E27FC236}">
                <a16:creationId xmlns:a16="http://schemas.microsoft.com/office/drawing/2014/main" id="{C0F26C3E-9291-F4B6-B65B-73029826B0E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2956930"/>
            <a:ext cx="2365304" cy="18271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EB18298-51BD-D563-35F3-124B952535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448" y="2954183"/>
            <a:ext cx="2522261" cy="194843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49F4536C-665A-63D0-AA5C-1D1A683A45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3028950"/>
            <a:ext cx="2500312" cy="1931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541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96B245-595A-8775-9A7D-A152F30DB215}"/>
              </a:ext>
            </a:extLst>
          </p:cNvPr>
          <p:cNvPicPr>
            <a:picLocks noChangeAspect="1"/>
          </p:cNvPicPr>
          <p:nvPr/>
        </p:nvPicPr>
        <p:blipFill>
          <a:blip r:embed="rId2"/>
          <a:stretch>
            <a:fillRect/>
          </a:stretch>
        </p:blipFill>
        <p:spPr>
          <a:xfrm>
            <a:off x="457200" y="209550"/>
            <a:ext cx="2819400" cy="2851582"/>
          </a:xfrm>
          <a:prstGeom prst="rect">
            <a:avLst/>
          </a:prstGeom>
        </p:spPr>
      </p:pic>
      <p:pic>
        <p:nvPicPr>
          <p:cNvPr id="5" name="Picture 4">
            <a:extLst>
              <a:ext uri="{FF2B5EF4-FFF2-40B4-BE49-F238E27FC236}">
                <a16:creationId xmlns:a16="http://schemas.microsoft.com/office/drawing/2014/main" id="{4A9736B0-71B5-C865-C2DC-C26076C47ED9}"/>
              </a:ext>
            </a:extLst>
          </p:cNvPr>
          <p:cNvPicPr>
            <a:picLocks noChangeAspect="1"/>
          </p:cNvPicPr>
          <p:nvPr/>
        </p:nvPicPr>
        <p:blipFill>
          <a:blip r:embed="rId3"/>
          <a:stretch>
            <a:fillRect/>
          </a:stretch>
        </p:blipFill>
        <p:spPr>
          <a:xfrm>
            <a:off x="5257800" y="57150"/>
            <a:ext cx="2743200" cy="2859493"/>
          </a:xfrm>
          <a:prstGeom prst="rect">
            <a:avLst/>
          </a:prstGeom>
        </p:spPr>
      </p:pic>
      <p:pic>
        <p:nvPicPr>
          <p:cNvPr id="2054" name="Picture 6">
            <a:extLst>
              <a:ext uri="{FF2B5EF4-FFF2-40B4-BE49-F238E27FC236}">
                <a16:creationId xmlns:a16="http://schemas.microsoft.com/office/drawing/2014/main" id="{09351FEE-915F-0F93-A1FC-D10D37C4C2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139026"/>
            <a:ext cx="2499069" cy="193052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12DBD06-9148-664E-6E0C-627FBB0D25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6124" y="3081180"/>
            <a:ext cx="2626551" cy="2005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709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5000"/>
            <a:duotone>
              <a:schemeClr val="bg2">
                <a:shade val="80000"/>
                <a:lumMod val="80000"/>
              </a:schemeClr>
              <a:schemeClr val="bg2">
                <a:tint val="98000"/>
              </a:schemeClr>
            </a:duotone>
            <a:lum/>
          </a:blip>
          <a:srcRect/>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492641"/>
            <a:ext cx="6625675" cy="474489"/>
          </a:xfrm>
          <a:prstGeom prst="rect">
            <a:avLst/>
          </a:prstGeom>
        </p:spPr>
        <p:txBody>
          <a:bodyPr vert="horz" wrap="square" lIns="0" tIns="12700" rIns="0" bIns="0" rtlCol="0">
            <a:spAutoFit/>
          </a:bodyPr>
          <a:lstStyle/>
          <a:p>
            <a:pPr marL="12700">
              <a:lnSpc>
                <a:spcPct val="100000"/>
              </a:lnSpc>
              <a:spcBef>
                <a:spcPts val="100"/>
              </a:spcBef>
            </a:pPr>
            <a:r>
              <a:rPr spc="-5" dirty="0"/>
              <a:t>Conclusions</a:t>
            </a:r>
            <a:r>
              <a:rPr spc="-35" dirty="0"/>
              <a:t> </a:t>
            </a:r>
            <a:r>
              <a:rPr spc="-5" dirty="0"/>
              <a:t>and</a:t>
            </a:r>
            <a:r>
              <a:rPr spc="-30" dirty="0"/>
              <a:t> </a:t>
            </a:r>
            <a:r>
              <a:rPr spc="-5" dirty="0"/>
              <a:t>Future</a:t>
            </a:r>
            <a:r>
              <a:rPr spc="-35" dirty="0"/>
              <a:t> </a:t>
            </a:r>
            <a:r>
              <a:rPr spc="-5" dirty="0"/>
              <a:t>Work</a:t>
            </a:r>
          </a:p>
        </p:txBody>
      </p:sp>
      <p:sp>
        <p:nvSpPr>
          <p:cNvPr id="3" name="object 3"/>
          <p:cNvSpPr txBox="1"/>
          <p:nvPr/>
        </p:nvSpPr>
        <p:spPr>
          <a:xfrm>
            <a:off x="533400" y="1504950"/>
            <a:ext cx="7297151" cy="2182007"/>
          </a:xfrm>
          <a:prstGeom prst="rect">
            <a:avLst/>
          </a:prstGeom>
        </p:spPr>
        <p:txBody>
          <a:bodyPr vert="horz" wrap="square" lIns="0" tIns="52704" rIns="0" bIns="0" rtlCol="0">
            <a:spAutoFit/>
          </a:bodyPr>
          <a:lstStyle/>
          <a:p>
            <a:pPr marL="379095" indent="-367030">
              <a:lnSpc>
                <a:spcPct val="150000"/>
              </a:lnSpc>
              <a:spcBef>
                <a:spcPts val="414"/>
              </a:spcBef>
              <a:buChar char="●"/>
              <a:tabLst>
                <a:tab pos="379095" algn="l"/>
                <a:tab pos="379730" algn="l"/>
              </a:tabLst>
            </a:pPr>
            <a:r>
              <a:rPr lang="en-US" sz="1800" dirty="0">
                <a:latin typeface="Arial MT"/>
                <a:cs typeface="Arial MT"/>
              </a:rPr>
              <a:t>Feature Engineering and data augmentation can be added to improve the accuracy. </a:t>
            </a:r>
          </a:p>
          <a:p>
            <a:pPr marL="379095" indent="-367030">
              <a:lnSpc>
                <a:spcPct val="150000"/>
              </a:lnSpc>
              <a:spcBef>
                <a:spcPts val="414"/>
              </a:spcBef>
              <a:buChar char="●"/>
              <a:tabLst>
                <a:tab pos="379095" algn="l"/>
                <a:tab pos="379730" algn="l"/>
              </a:tabLst>
            </a:pPr>
            <a:r>
              <a:rPr lang="en-US" dirty="0">
                <a:latin typeface="Arial MT"/>
                <a:cs typeface="Arial MT"/>
              </a:rPr>
              <a:t>Sentiment based data can also be added.</a:t>
            </a:r>
          </a:p>
          <a:p>
            <a:pPr marL="379095" indent="-367030">
              <a:lnSpc>
                <a:spcPct val="150000"/>
              </a:lnSpc>
              <a:spcBef>
                <a:spcPts val="414"/>
              </a:spcBef>
              <a:buChar char="●"/>
              <a:tabLst>
                <a:tab pos="379095" algn="l"/>
                <a:tab pos="379730" algn="l"/>
              </a:tabLst>
            </a:pPr>
            <a:r>
              <a:rPr lang="en-US" sz="1800" dirty="0">
                <a:latin typeface="Arial MT"/>
                <a:cs typeface="Arial MT"/>
              </a:rPr>
              <a:t>More new models can be used (including regressor, classifier and </a:t>
            </a:r>
            <a:r>
              <a:rPr lang="en-US" sz="1800" dirty="0" err="1">
                <a:latin typeface="Arial MT"/>
                <a:cs typeface="Arial MT"/>
              </a:rPr>
              <a:t>nueral</a:t>
            </a:r>
            <a:r>
              <a:rPr lang="en-US" sz="1800" dirty="0">
                <a:latin typeface="Arial MT"/>
                <a:cs typeface="Arial MT"/>
              </a:rPr>
              <a:t> networks).</a:t>
            </a:r>
            <a:endParaRPr sz="1800" dirty="0">
              <a:latin typeface="Arial MT"/>
              <a:cs typeface="Arial MT"/>
            </a:endParaRPr>
          </a:p>
        </p:txBody>
      </p:sp>
      <p:pic>
        <p:nvPicPr>
          <p:cNvPr id="4" name="Picture 3">
            <a:extLst>
              <a:ext uri="{FF2B5EF4-FFF2-40B4-BE49-F238E27FC236}">
                <a16:creationId xmlns:a16="http://schemas.microsoft.com/office/drawing/2014/main" id="{0B5C5E38-0B17-1302-96EB-E9E375808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2987" y="4854097"/>
            <a:ext cx="3311013" cy="314598"/>
          </a:xfrm>
          <a:prstGeom prst="rect">
            <a:avLst/>
          </a:prstGeom>
        </p:spPr>
      </p:pic>
      <p:pic>
        <p:nvPicPr>
          <p:cNvPr id="7" name="Picture 2">
            <a:extLst>
              <a:ext uri="{FF2B5EF4-FFF2-40B4-BE49-F238E27FC236}">
                <a16:creationId xmlns:a16="http://schemas.microsoft.com/office/drawing/2014/main" id="{57E84730-B3C3-2FBF-4BC8-C232A1FC6B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9723" y="-71608"/>
            <a:ext cx="2999193" cy="1985977"/>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C84898-DD4C-BEF0-12F0-3131BF431232}"/>
              </a:ext>
            </a:extLst>
          </p:cNvPr>
          <p:cNvSpPr txBox="1"/>
          <p:nvPr/>
        </p:nvSpPr>
        <p:spPr>
          <a:xfrm>
            <a:off x="5715000" y="3678019"/>
            <a:ext cx="3276600" cy="646331"/>
          </a:xfrm>
          <a:prstGeom prst="rect">
            <a:avLst/>
          </a:prstGeom>
          <a:noFill/>
        </p:spPr>
        <p:txBody>
          <a:bodyPr wrap="square" rtlCol="0">
            <a:spAutoFit/>
          </a:bodyPr>
          <a:lstStyle/>
          <a:p>
            <a:r>
              <a:rPr lang="en-IN" sz="3600" dirty="0"/>
              <a:t>THANK YOU</a:t>
            </a:r>
          </a:p>
        </p:txBody>
      </p:sp>
      <p:pic>
        <p:nvPicPr>
          <p:cNvPr id="3" name="Picture 2">
            <a:extLst>
              <a:ext uri="{FF2B5EF4-FFF2-40B4-BE49-F238E27FC236}">
                <a16:creationId xmlns:a16="http://schemas.microsoft.com/office/drawing/2014/main" id="{0EC98FA2-4476-CA55-6432-293B39567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2987" y="10447"/>
            <a:ext cx="3311013" cy="314598"/>
          </a:xfrm>
          <a:prstGeom prst="rect">
            <a:avLst/>
          </a:prstGeom>
        </p:spPr>
      </p:pic>
      <p:pic>
        <p:nvPicPr>
          <p:cNvPr id="4" name="Picture 3">
            <a:extLst>
              <a:ext uri="{FF2B5EF4-FFF2-40B4-BE49-F238E27FC236}">
                <a16:creationId xmlns:a16="http://schemas.microsoft.com/office/drawing/2014/main" id="{6AA61E1E-0F80-8D76-EC17-07FEE728882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85800" y="877253"/>
            <a:ext cx="5029200" cy="3447097"/>
          </a:xfrm>
          <a:prstGeom prst="rect">
            <a:avLst/>
          </a:prstGeom>
          <a:effectLst>
            <a:softEdge rad="1270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6827" y="361950"/>
            <a:ext cx="5530345" cy="800219"/>
          </a:xfrm>
        </p:spPr>
        <p:txBody>
          <a:bodyPr/>
          <a:lstStyle/>
          <a:p>
            <a:r>
              <a:rPr lang="en-US" dirty="0"/>
              <a:t>INTRODUCTION</a:t>
            </a:r>
          </a:p>
        </p:txBody>
      </p:sp>
      <p:sp>
        <p:nvSpPr>
          <p:cNvPr id="3" name="Subtitle 2"/>
          <p:cNvSpPr>
            <a:spLocks noGrp="1"/>
          </p:cNvSpPr>
          <p:nvPr>
            <p:ph type="subTitle" idx="4"/>
          </p:nvPr>
        </p:nvSpPr>
        <p:spPr>
          <a:xfrm>
            <a:off x="457200" y="1352550"/>
            <a:ext cx="6400800" cy="3893374"/>
          </a:xfrm>
        </p:spPr>
        <p:txBody>
          <a:bodyPr/>
          <a:lstStyle/>
          <a:p>
            <a:r>
              <a:rPr lang="en-US" dirty="0"/>
              <a:t>Making accurate predictions could result in substantial financial rewards for specific people</a:t>
            </a:r>
          </a:p>
          <a:p>
            <a:r>
              <a:rPr lang="en-US" dirty="0"/>
              <a:t>Due to their unique transaction structure, </a:t>
            </a:r>
            <a:r>
              <a:rPr lang="en-US" dirty="0" err="1"/>
              <a:t>cryptocurrencies</a:t>
            </a:r>
            <a:r>
              <a:rPr lang="en-US" dirty="0"/>
              <a:t>, especially </a:t>
            </a:r>
            <a:r>
              <a:rPr lang="en-US" dirty="0" err="1"/>
              <a:t>Bitcoin</a:t>
            </a:r>
            <a:r>
              <a:rPr lang="en-US" dirty="0"/>
              <a:t>, have recently grown in popularity among investors all over the world.</a:t>
            </a:r>
          </a:p>
          <a:p>
            <a:r>
              <a:rPr lang="en-US" dirty="0" err="1"/>
              <a:t>Bitcoin</a:t>
            </a:r>
            <a:r>
              <a:rPr lang="en-US" dirty="0"/>
              <a:t> continues to be the biggest and most traded </a:t>
            </a:r>
            <a:r>
              <a:rPr lang="en-US" dirty="0" err="1"/>
              <a:t>cryptocurrency</a:t>
            </a:r>
            <a:r>
              <a:rPr lang="en-US" dirty="0"/>
              <a:t>, with a market share of over 55%, followed by </a:t>
            </a:r>
            <a:r>
              <a:rPr lang="en-US" dirty="0" err="1"/>
              <a:t>Ethereum</a:t>
            </a:r>
            <a:r>
              <a:rPr lang="en-US" dirty="0"/>
              <a:t> at 8.57%, despite the development of thousands of new </a:t>
            </a:r>
            <a:r>
              <a:rPr lang="en-US" dirty="0" err="1"/>
              <a:t>cryptocurrencies</a:t>
            </a:r>
            <a:r>
              <a:rPr lang="en-US" dirty="0"/>
              <a:t>.</a:t>
            </a:r>
          </a:p>
          <a:p>
            <a:r>
              <a:rPr lang="en-US" dirty="0"/>
              <a:t>Machine learning models can be trained to predict future </a:t>
            </a:r>
            <a:r>
              <a:rPr lang="en-US" dirty="0" err="1"/>
              <a:t>Bitcoin</a:t>
            </a:r>
            <a:r>
              <a:rPr lang="en-US" dirty="0"/>
              <a:t> prices by analyzing historical data and identifying patterns.</a:t>
            </a:r>
          </a:p>
          <a:p>
            <a:r>
              <a:rPr lang="en-US" dirty="0"/>
              <a:t>The availability of vast amounts of data and sophisticated machine learning algorithms have made it possible to create models that can provide reasonably accurate predictions.</a:t>
            </a:r>
          </a:p>
          <a:p>
            <a:endParaRPr lang="en-US" dirty="0"/>
          </a:p>
        </p:txBody>
      </p:sp>
      <p:pic>
        <p:nvPicPr>
          <p:cNvPr id="4" name="Picture 3">
            <a:extLst>
              <a:ext uri="{FF2B5EF4-FFF2-40B4-BE49-F238E27FC236}">
                <a16:creationId xmlns:a16="http://schemas.microsoft.com/office/drawing/2014/main" id="{6FB7CE6E-3EB0-D3B6-A06A-2E6B201FA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2987" y="4854097"/>
            <a:ext cx="3311013" cy="314598"/>
          </a:xfrm>
          <a:prstGeom prst="rect">
            <a:avLst/>
          </a:prstGeom>
        </p:spPr>
      </p:pic>
    </p:spTree>
    <p:extLst>
      <p:ext uri="{BB962C8B-B14F-4D97-AF65-F5344CB8AC3E}">
        <p14:creationId xmlns:p14="http://schemas.microsoft.com/office/powerpoint/2010/main" val="2933744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5000"/>
            <a:duotone>
              <a:schemeClr val="bg2">
                <a:shade val="80000"/>
                <a:lumMod val="80000"/>
              </a:schemeClr>
              <a:schemeClr val="bg2">
                <a:tint val="98000"/>
              </a:schemeClr>
            </a:duotone>
            <a:lum/>
          </a:blip>
          <a:srcRect/>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438150"/>
            <a:ext cx="2434675" cy="474489"/>
          </a:xfrm>
          <a:prstGeom prst="rect">
            <a:avLst/>
          </a:prstGeom>
        </p:spPr>
        <p:txBody>
          <a:bodyPr vert="horz" wrap="square" lIns="0" tIns="12700" rIns="0" bIns="0" rtlCol="0">
            <a:spAutoFit/>
          </a:bodyPr>
          <a:lstStyle/>
          <a:p>
            <a:pPr marL="12700">
              <a:lnSpc>
                <a:spcPct val="100000"/>
              </a:lnSpc>
              <a:spcBef>
                <a:spcPts val="100"/>
              </a:spcBef>
            </a:pPr>
            <a:r>
              <a:rPr spc="-5" dirty="0"/>
              <a:t>The</a:t>
            </a:r>
            <a:r>
              <a:rPr spc="-95" dirty="0"/>
              <a:t> </a:t>
            </a:r>
            <a:r>
              <a:rPr spc="-5" dirty="0"/>
              <a:t>Problem</a:t>
            </a:r>
          </a:p>
        </p:txBody>
      </p:sp>
      <p:pic>
        <p:nvPicPr>
          <p:cNvPr id="5" name="Picture 4">
            <a:extLst>
              <a:ext uri="{FF2B5EF4-FFF2-40B4-BE49-F238E27FC236}">
                <a16:creationId xmlns:a16="http://schemas.microsoft.com/office/drawing/2014/main" id="{027A0BBB-09D3-0200-51D3-6E30CAD9292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657600" y="3257550"/>
            <a:ext cx="5307960" cy="1783438"/>
          </a:xfrm>
          <a:prstGeom prst="rect">
            <a:avLst/>
          </a:prstGeom>
          <a:effectLst>
            <a:softEdge rad="317500"/>
          </a:effectLst>
        </p:spPr>
      </p:pic>
      <p:sp>
        <p:nvSpPr>
          <p:cNvPr id="3" name="object 3"/>
          <p:cNvSpPr txBox="1"/>
          <p:nvPr/>
        </p:nvSpPr>
        <p:spPr>
          <a:xfrm>
            <a:off x="542424" y="1047750"/>
            <a:ext cx="8059151" cy="2546209"/>
          </a:xfrm>
          <a:prstGeom prst="rect">
            <a:avLst/>
          </a:prstGeom>
        </p:spPr>
        <p:txBody>
          <a:bodyPr vert="horz" wrap="square" lIns="0" tIns="52704" rIns="0" bIns="0" rtlCol="0">
            <a:spAutoFit/>
          </a:bodyPr>
          <a:lstStyle/>
          <a:p>
            <a:pPr marL="12065">
              <a:lnSpc>
                <a:spcPct val="100000"/>
              </a:lnSpc>
              <a:spcBef>
                <a:spcPts val="414"/>
              </a:spcBef>
              <a:tabLst>
                <a:tab pos="379095" algn="l"/>
                <a:tab pos="379730" algn="l"/>
              </a:tabLst>
            </a:pPr>
            <a:r>
              <a:rPr lang="en-US" dirty="0"/>
              <a:t>Cryptocurrencies are the most volatile markets today and has gained a lot of attentions form young investors around the globe. Cryptocurrency being a novel technique for transaction system, has been an unpredictable price fluctuation behavior. This led to a lot of confusion among the investor to invest their money in new era currencies or not. The bitcoin is said to be the most sought cryptocurrency is highly volatile as mere whisper on social media, market has significant affects on the prices of cryptocurrencies. The goal of this project is to predict prices for bitcoin using machine learning techniques for the next day and to maximize the gains of the investors. </a:t>
            </a:r>
            <a:endParaRPr sz="1800" dirty="0">
              <a:latin typeface="Arial MT"/>
              <a:cs typeface="Arial M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5000"/>
            <a:duotone>
              <a:schemeClr val="bg2">
                <a:shade val="80000"/>
                <a:lumMod val="80000"/>
              </a:schemeClr>
              <a:schemeClr val="bg2">
                <a:tint val="98000"/>
              </a:schemeClr>
            </a:duotone>
            <a:lum/>
          </a:blip>
          <a:srcRect/>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31544" y="305290"/>
            <a:ext cx="5101675" cy="474489"/>
          </a:xfrm>
          <a:prstGeom prst="rect">
            <a:avLst/>
          </a:prstGeom>
        </p:spPr>
        <p:txBody>
          <a:bodyPr vert="horz" wrap="square" lIns="0" tIns="12700" rIns="0" bIns="0" rtlCol="0">
            <a:spAutoFit/>
          </a:bodyPr>
          <a:lstStyle/>
          <a:p>
            <a:pPr marL="12700">
              <a:lnSpc>
                <a:spcPct val="100000"/>
              </a:lnSpc>
              <a:spcBef>
                <a:spcPts val="100"/>
              </a:spcBef>
            </a:pPr>
            <a:r>
              <a:rPr lang="en-IN" dirty="0"/>
              <a:t>Problem Description </a:t>
            </a:r>
            <a:r>
              <a:rPr spc="-5" dirty="0"/>
              <a:t>?</a:t>
            </a:r>
          </a:p>
        </p:txBody>
      </p:sp>
      <p:sp>
        <p:nvSpPr>
          <p:cNvPr id="5" name="TextBox 4">
            <a:extLst>
              <a:ext uri="{FF2B5EF4-FFF2-40B4-BE49-F238E27FC236}">
                <a16:creationId xmlns:a16="http://schemas.microsoft.com/office/drawing/2014/main" id="{E331A60A-1C6F-BE53-A65D-E303D2053DAC}"/>
              </a:ext>
            </a:extLst>
          </p:cNvPr>
          <p:cNvSpPr txBox="1"/>
          <p:nvPr/>
        </p:nvSpPr>
        <p:spPr>
          <a:xfrm>
            <a:off x="131545" y="971550"/>
            <a:ext cx="7183656" cy="3970318"/>
          </a:xfrm>
          <a:prstGeom prst="rect">
            <a:avLst/>
          </a:prstGeom>
          <a:noFill/>
        </p:spPr>
        <p:txBody>
          <a:bodyPr wrap="square">
            <a:spAutoFit/>
          </a:bodyPr>
          <a:lstStyle/>
          <a:p>
            <a:r>
              <a:rPr lang="en-US" dirty="0"/>
              <a:t>The main problem addressed in Bitcoin price prediction using machine learning is how to accurately predict the future price of Bitcoin.</a:t>
            </a:r>
          </a:p>
          <a:p>
            <a:r>
              <a:rPr lang="en-US" dirty="0"/>
              <a:t> </a:t>
            </a:r>
          </a:p>
          <a:p>
            <a:pPr algn="ctr"/>
            <a:r>
              <a:rPr lang="en-US" dirty="0"/>
              <a:t>It is a highly volatile and unpredictable cryptocurrency, and its price movements are influenced by a wide range of factors, including supply and demand, market sentiment, news events, and regulatory changes.</a:t>
            </a:r>
          </a:p>
          <a:p>
            <a:pPr algn="r"/>
            <a:r>
              <a:rPr lang="en-US" dirty="0"/>
              <a:t> </a:t>
            </a:r>
          </a:p>
          <a:p>
            <a:pPr algn="ctr"/>
            <a:r>
              <a:rPr lang="en-US" dirty="0"/>
              <a:t>The challenge in building a Bitcoin price prediction model is to identify the most relevant factors that impact Bitcoin prices and to develop a model that can accurately forecast future price movements.</a:t>
            </a:r>
          </a:p>
          <a:p>
            <a:pPr algn="ctr"/>
            <a:endParaRPr lang="en-US" dirty="0"/>
          </a:p>
          <a:p>
            <a:pPr algn="ctr"/>
            <a:r>
              <a:rPr lang="en-US" dirty="0"/>
              <a:t>This involves collecting and preprocessing a large amount of historical data, selecting appropriate features and algorithms, training and validating the model. </a:t>
            </a:r>
            <a:endParaRPr lang="en-IN" dirty="0"/>
          </a:p>
        </p:txBody>
      </p:sp>
      <p:pic>
        <p:nvPicPr>
          <p:cNvPr id="7" name="Picture 6">
            <a:extLst>
              <a:ext uri="{FF2B5EF4-FFF2-40B4-BE49-F238E27FC236}">
                <a16:creationId xmlns:a16="http://schemas.microsoft.com/office/drawing/2014/main" id="{07A14A60-ECA8-63D8-1159-DD3903E2B88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228553" y="32569"/>
            <a:ext cx="1885950" cy="18859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5000"/>
            <a:duotone>
              <a:schemeClr val="bg2">
                <a:shade val="80000"/>
                <a:lumMod val="80000"/>
              </a:schemeClr>
              <a:schemeClr val="bg2">
                <a:tint val="98000"/>
              </a:schemeClr>
            </a:duotone>
            <a:lum/>
          </a:blip>
          <a:srcRect/>
          <a:stretch>
            <a:fillRect/>
          </a:stretch>
        </a:blipFill>
        <a:effectLst/>
      </p:bgPr>
    </p:bg>
    <p:spTree>
      <p:nvGrpSpPr>
        <p:cNvPr id="1" name=""/>
        <p:cNvGrpSpPr/>
        <p:nvPr/>
      </p:nvGrpSpPr>
      <p:grpSpPr>
        <a:xfrm>
          <a:off x="0" y="0"/>
          <a:ext cx="0" cy="0"/>
          <a:chOff x="0" y="0"/>
          <a:chExt cx="0" cy="0"/>
        </a:xfrm>
      </p:grpSpPr>
      <p:sp>
        <p:nvSpPr>
          <p:cNvPr id="2" name="object 2"/>
          <p:cNvSpPr txBox="1"/>
          <p:nvPr/>
        </p:nvSpPr>
        <p:spPr>
          <a:xfrm>
            <a:off x="333509" y="666750"/>
            <a:ext cx="8211551" cy="2326919"/>
          </a:xfrm>
          <a:prstGeom prst="rect">
            <a:avLst/>
          </a:prstGeom>
        </p:spPr>
        <p:txBody>
          <a:bodyPr vert="horz" wrap="square" lIns="0" tIns="66675" rIns="0" bIns="0" rtlCol="0">
            <a:spAutoFit/>
          </a:bodyPr>
          <a:lstStyle/>
          <a:p>
            <a:pPr marL="379095" indent="-367030">
              <a:lnSpc>
                <a:spcPct val="100000"/>
              </a:lnSpc>
              <a:spcBef>
                <a:spcPts val="525"/>
              </a:spcBef>
              <a:buChar char="●"/>
              <a:tabLst>
                <a:tab pos="379095" algn="l"/>
                <a:tab pos="379730" algn="l"/>
              </a:tabLst>
            </a:pPr>
            <a:r>
              <a:rPr lang="en-US" sz="1400" dirty="0"/>
              <a:t>Data used in this project is a real time data that we get from the </a:t>
            </a:r>
            <a:r>
              <a:rPr lang="en-US" sz="1400" dirty="0" err="1"/>
              <a:t>cmcscraper</a:t>
            </a:r>
            <a:r>
              <a:rPr lang="en-US" sz="1400" dirty="0"/>
              <a:t>. </a:t>
            </a:r>
            <a:r>
              <a:rPr lang="en-US" sz="1400" dirty="0" err="1"/>
              <a:t>cmcscraper</a:t>
            </a:r>
            <a:r>
              <a:rPr lang="en-US" sz="1400" dirty="0"/>
              <a:t> is a Python package that is primarily used for scraping </a:t>
            </a:r>
            <a:r>
              <a:rPr lang="en-US" sz="1400" dirty="0" err="1"/>
              <a:t>cryptocurrency</a:t>
            </a:r>
            <a:r>
              <a:rPr lang="en-US" sz="1400" dirty="0"/>
              <a:t> market data from the </a:t>
            </a:r>
            <a:r>
              <a:rPr lang="en-US" sz="1400" dirty="0" err="1"/>
              <a:t>CoinMarketCap</a:t>
            </a:r>
            <a:r>
              <a:rPr lang="en-US" sz="1400" dirty="0"/>
              <a:t> (CMC) API. The package provides a simple and easy-to-use interface for querying various endpoints of the CMC API, such as </a:t>
            </a:r>
            <a:r>
              <a:rPr lang="en-US" sz="1400" dirty="0" err="1"/>
              <a:t>cryptocurrency</a:t>
            </a:r>
            <a:r>
              <a:rPr lang="en-US" sz="1400" dirty="0"/>
              <a:t> prices, market capitalization, trading volume, and more.</a:t>
            </a:r>
          </a:p>
          <a:p>
            <a:pPr marL="379095" indent="-367030">
              <a:lnSpc>
                <a:spcPct val="100000"/>
              </a:lnSpc>
              <a:spcBef>
                <a:spcPts val="525"/>
              </a:spcBef>
              <a:buChar char="●"/>
              <a:tabLst>
                <a:tab pos="379095" algn="l"/>
                <a:tab pos="379730" algn="l"/>
              </a:tabLst>
            </a:pPr>
            <a:endParaRPr lang="en-US" sz="1400" dirty="0"/>
          </a:p>
          <a:p>
            <a:pPr marL="12065">
              <a:lnSpc>
                <a:spcPct val="100000"/>
              </a:lnSpc>
              <a:spcBef>
                <a:spcPts val="525"/>
              </a:spcBef>
              <a:tabLst>
                <a:tab pos="379095" algn="l"/>
                <a:tab pos="379730" algn="l"/>
              </a:tabLst>
            </a:pPr>
            <a:r>
              <a:rPr lang="en-US" sz="1400" dirty="0"/>
              <a:t>WHERE DO WE GET THE DATA FROM?</a:t>
            </a:r>
          </a:p>
          <a:p>
            <a:pPr marL="12065">
              <a:lnSpc>
                <a:spcPct val="100000"/>
              </a:lnSpc>
              <a:spcBef>
                <a:spcPts val="525"/>
              </a:spcBef>
              <a:tabLst>
                <a:tab pos="379095" algn="l"/>
                <a:tab pos="379730" algn="l"/>
              </a:tabLst>
            </a:pPr>
            <a:endParaRPr lang="en-US" sz="1400" dirty="0">
              <a:latin typeface="Arial MT"/>
              <a:cs typeface="Arial MT"/>
            </a:endParaRPr>
          </a:p>
          <a:p>
            <a:pPr marL="12065">
              <a:lnSpc>
                <a:spcPct val="100000"/>
              </a:lnSpc>
              <a:spcBef>
                <a:spcPts val="525"/>
              </a:spcBef>
              <a:tabLst>
                <a:tab pos="379095" algn="l"/>
                <a:tab pos="379730" algn="l"/>
              </a:tabLst>
            </a:pPr>
            <a:endParaRPr lang="en-US" sz="1400" dirty="0">
              <a:latin typeface="Arial MT"/>
              <a:cs typeface="Arial MT"/>
            </a:endParaRPr>
          </a:p>
          <a:p>
            <a:pPr marL="12065">
              <a:lnSpc>
                <a:spcPct val="100000"/>
              </a:lnSpc>
              <a:spcBef>
                <a:spcPts val="525"/>
              </a:spcBef>
              <a:tabLst>
                <a:tab pos="379095" algn="l"/>
                <a:tab pos="379730" algn="l"/>
              </a:tabLst>
            </a:pPr>
            <a:endParaRPr sz="1400" dirty="0">
              <a:latin typeface="Arial MT"/>
              <a:cs typeface="Arial MT"/>
            </a:endParaRPr>
          </a:p>
        </p:txBody>
      </p:sp>
      <p:sp>
        <p:nvSpPr>
          <p:cNvPr id="3" name="object 3"/>
          <p:cNvSpPr txBox="1">
            <a:spLocks noGrp="1"/>
          </p:cNvSpPr>
          <p:nvPr>
            <p:ph type="title"/>
          </p:nvPr>
        </p:nvSpPr>
        <p:spPr>
          <a:xfrm>
            <a:off x="2819399" y="127610"/>
            <a:ext cx="3239770" cy="474489"/>
          </a:xfrm>
          <a:prstGeom prst="rect">
            <a:avLst/>
          </a:prstGeom>
        </p:spPr>
        <p:txBody>
          <a:bodyPr vert="horz" wrap="square" lIns="0" tIns="12700" rIns="0" bIns="0" rtlCol="0">
            <a:spAutoFit/>
          </a:bodyPr>
          <a:lstStyle/>
          <a:p>
            <a:pPr marL="12700">
              <a:lnSpc>
                <a:spcPct val="100000"/>
              </a:lnSpc>
              <a:spcBef>
                <a:spcPts val="100"/>
              </a:spcBef>
            </a:pPr>
            <a:r>
              <a:rPr lang="en-IN" dirty="0"/>
              <a:t>Data</a:t>
            </a:r>
            <a:endParaRPr spc="-5" dirty="0"/>
          </a:p>
        </p:txBody>
      </p:sp>
      <p:pic>
        <p:nvPicPr>
          <p:cNvPr id="4" name="Picture 3"/>
          <p:cNvPicPr>
            <a:picLocks noChangeAspect="1"/>
          </p:cNvPicPr>
          <p:nvPr/>
        </p:nvPicPr>
        <p:blipFill>
          <a:blip r:embed="rId3"/>
          <a:stretch>
            <a:fillRect/>
          </a:stretch>
        </p:blipFill>
        <p:spPr>
          <a:xfrm>
            <a:off x="166099" y="2609850"/>
            <a:ext cx="4724400" cy="2019300"/>
          </a:xfrm>
          <a:prstGeom prst="rect">
            <a:avLst/>
          </a:prstGeom>
        </p:spPr>
      </p:pic>
      <p:sp>
        <p:nvSpPr>
          <p:cNvPr id="9" name="Rectangle 8"/>
          <p:cNvSpPr/>
          <p:nvPr/>
        </p:nvSpPr>
        <p:spPr>
          <a:xfrm>
            <a:off x="4890499" y="2511366"/>
            <a:ext cx="4101889" cy="1600438"/>
          </a:xfrm>
          <a:prstGeom prst="rect">
            <a:avLst/>
          </a:prstGeom>
        </p:spPr>
        <p:txBody>
          <a:bodyPr wrap="square">
            <a:spAutoFit/>
          </a:bodyPr>
          <a:lstStyle/>
          <a:p>
            <a:r>
              <a:rPr lang="en-US" sz="1400" dirty="0"/>
              <a:t>The </a:t>
            </a:r>
            <a:r>
              <a:rPr lang="en-US" sz="1400" dirty="0" err="1"/>
              <a:t>cmcscraper</a:t>
            </a:r>
            <a:r>
              <a:rPr lang="en-US" sz="1400" dirty="0"/>
              <a:t> package in Python is a third-party library that allows users to easily retrieve </a:t>
            </a:r>
            <a:r>
              <a:rPr lang="en-US" sz="1400" dirty="0" err="1"/>
              <a:t>cryptocurrency</a:t>
            </a:r>
            <a:r>
              <a:rPr lang="en-US" sz="1400" dirty="0"/>
              <a:t> market data from the </a:t>
            </a:r>
            <a:r>
              <a:rPr lang="en-US" sz="1400" dirty="0" err="1"/>
              <a:t>CoinMarketCap</a:t>
            </a:r>
            <a:r>
              <a:rPr lang="en-US" sz="1400" dirty="0"/>
              <a:t> (CMC) API. It provides a simple interface for querying various endpoints of the CMC API, including </a:t>
            </a:r>
            <a:r>
              <a:rPr lang="en-US" sz="1400" dirty="0" err="1"/>
              <a:t>cryptocurrency</a:t>
            </a:r>
            <a:r>
              <a:rPr lang="en-US" sz="1400" dirty="0"/>
              <a:t> prices, market capitalization, trading volume, and more.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95000"/>
            <a:duotone>
              <a:schemeClr val="bg2">
                <a:shade val="80000"/>
                <a:lumMod val="80000"/>
              </a:schemeClr>
              <a:schemeClr val="bg2">
                <a:tint val="98000"/>
              </a:schemeClr>
            </a:duotone>
            <a:lum/>
          </a:blip>
          <a:srcRect/>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492641"/>
            <a:ext cx="7468870" cy="474489"/>
          </a:xfrm>
          <a:prstGeom prst="rect">
            <a:avLst/>
          </a:prstGeom>
        </p:spPr>
        <p:txBody>
          <a:bodyPr vert="horz" wrap="square" lIns="0" tIns="12700" rIns="0" bIns="0" rtlCol="0">
            <a:spAutoFit/>
          </a:bodyPr>
          <a:lstStyle/>
          <a:p>
            <a:pPr marL="12700">
              <a:lnSpc>
                <a:spcPct val="100000"/>
              </a:lnSpc>
              <a:spcBef>
                <a:spcPts val="100"/>
              </a:spcBef>
            </a:pPr>
            <a:r>
              <a:rPr lang="en-US" spc="-5" dirty="0"/>
              <a:t>Data Collection and Preparation</a:t>
            </a:r>
            <a:endParaRPr spc="-5" dirty="0"/>
          </a:p>
        </p:txBody>
      </p:sp>
      <p:sp>
        <p:nvSpPr>
          <p:cNvPr id="5" name="object 5"/>
          <p:cNvSpPr txBox="1"/>
          <p:nvPr/>
        </p:nvSpPr>
        <p:spPr>
          <a:xfrm>
            <a:off x="5492925" y="1290697"/>
            <a:ext cx="3158490" cy="2717411"/>
          </a:xfrm>
          <a:prstGeom prst="rect">
            <a:avLst/>
          </a:prstGeom>
        </p:spPr>
        <p:txBody>
          <a:bodyPr vert="horz" wrap="square" lIns="0" tIns="8890" rIns="0" bIns="0" rtlCol="0">
            <a:spAutoFit/>
          </a:bodyPr>
          <a:lstStyle/>
          <a:p>
            <a:r>
              <a:rPr lang="en-US" sz="1600" dirty="0"/>
              <a:t>Gather relevant data on </a:t>
            </a:r>
            <a:r>
              <a:rPr lang="en-US" sz="1600" dirty="0" err="1"/>
              <a:t>Bitcoin</a:t>
            </a:r>
            <a:endParaRPr lang="en-US" sz="1600" dirty="0"/>
          </a:p>
          <a:p>
            <a:r>
              <a:rPr lang="en-US" sz="1600" dirty="0"/>
              <a:t>price and related variables such as trading volume, market capitalization,</a:t>
            </a:r>
          </a:p>
          <a:p>
            <a:r>
              <a:rPr lang="en-US" sz="1600" dirty="0"/>
              <a:t>and sentiment indicators.</a:t>
            </a:r>
          </a:p>
          <a:p>
            <a:endParaRPr lang="en-US" sz="1600" dirty="0"/>
          </a:p>
          <a:p>
            <a:br>
              <a:rPr lang="en-US" sz="1600" dirty="0"/>
            </a:br>
            <a:r>
              <a:rPr lang="en-US" sz="1600" dirty="0"/>
              <a:t>Preprocess the data to remove noise and missing</a:t>
            </a:r>
          </a:p>
          <a:p>
            <a:r>
              <a:rPr lang="en-US" sz="1600" dirty="0"/>
              <a:t>values, and prepare it for use in machine learning models.</a:t>
            </a:r>
            <a:endParaRPr sz="1600" dirty="0">
              <a:latin typeface="Georgia"/>
              <a:cs typeface="Georgia"/>
            </a:endParaRPr>
          </a:p>
        </p:txBody>
      </p:sp>
      <p:pic>
        <p:nvPicPr>
          <p:cNvPr id="6" name="Picture 5"/>
          <p:cNvPicPr>
            <a:picLocks noChangeAspect="1"/>
          </p:cNvPicPr>
          <p:nvPr/>
        </p:nvPicPr>
        <p:blipFill>
          <a:blip r:embed="rId4"/>
          <a:stretch>
            <a:fillRect/>
          </a:stretch>
        </p:blipFill>
        <p:spPr>
          <a:xfrm>
            <a:off x="152400" y="1290697"/>
            <a:ext cx="5079148" cy="31098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5000"/>
            <a:duotone>
              <a:schemeClr val="bg2">
                <a:shade val="80000"/>
                <a:lumMod val="80000"/>
              </a:schemeClr>
              <a:schemeClr val="bg2">
                <a:tint val="98000"/>
              </a:schemeClr>
            </a:duotone>
            <a:lum/>
          </a:blip>
          <a:srcRect/>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285750"/>
            <a:ext cx="5939875" cy="474489"/>
          </a:xfrm>
          <a:prstGeom prst="rect">
            <a:avLst/>
          </a:prstGeom>
        </p:spPr>
        <p:txBody>
          <a:bodyPr vert="horz" wrap="square" lIns="0" tIns="12700" rIns="0" bIns="0" rtlCol="0">
            <a:spAutoFit/>
          </a:bodyPr>
          <a:lstStyle/>
          <a:p>
            <a:pPr marL="12700">
              <a:lnSpc>
                <a:spcPct val="100000"/>
              </a:lnSpc>
              <a:spcBef>
                <a:spcPts val="100"/>
              </a:spcBef>
            </a:pPr>
            <a:r>
              <a:rPr lang="en-IN" dirty="0"/>
              <a:t>Description of the data</a:t>
            </a:r>
            <a:endParaRPr spc="-5" dirty="0"/>
          </a:p>
        </p:txBody>
      </p:sp>
      <p:sp>
        <p:nvSpPr>
          <p:cNvPr id="9" name="TextBox 8">
            <a:extLst>
              <a:ext uri="{FF2B5EF4-FFF2-40B4-BE49-F238E27FC236}">
                <a16:creationId xmlns:a16="http://schemas.microsoft.com/office/drawing/2014/main" id="{EAA95228-0DA9-CC58-03C8-AFF443F6D8B9}"/>
              </a:ext>
            </a:extLst>
          </p:cNvPr>
          <p:cNvSpPr txBox="1"/>
          <p:nvPr/>
        </p:nvSpPr>
        <p:spPr>
          <a:xfrm>
            <a:off x="304800" y="895350"/>
            <a:ext cx="8077200" cy="5445017"/>
          </a:xfrm>
          <a:prstGeom prst="rect">
            <a:avLst/>
          </a:prstGeom>
          <a:noFill/>
        </p:spPr>
        <p:txBody>
          <a:bodyPr wrap="square">
            <a:spAutoFit/>
          </a:bodyPr>
          <a:lstStyle/>
          <a:p>
            <a:pPr>
              <a:lnSpc>
                <a:spcPct val="150000"/>
              </a:lnSpc>
            </a:pPr>
            <a:r>
              <a:rPr lang="en-US" dirty="0"/>
              <a:t>Below is a brief description of the data being used in the project. </a:t>
            </a:r>
          </a:p>
          <a:p>
            <a:pPr marL="342900" indent="-342900">
              <a:lnSpc>
                <a:spcPct val="150000"/>
              </a:lnSpc>
              <a:buAutoNum type="arabicPeriod"/>
            </a:pPr>
            <a:r>
              <a:rPr lang="en-US" dirty="0"/>
              <a:t>Date: Date of the record.</a:t>
            </a:r>
          </a:p>
          <a:p>
            <a:pPr marL="342900" indent="-342900">
              <a:lnSpc>
                <a:spcPct val="150000"/>
              </a:lnSpc>
              <a:buAutoNum type="arabicPeriod"/>
            </a:pPr>
            <a:r>
              <a:rPr lang="en-US" dirty="0"/>
              <a:t> Open: The opening price, the price at which Bitcoin trades at the beginning of the day. (USD). </a:t>
            </a:r>
          </a:p>
          <a:p>
            <a:pPr marL="342900" indent="-342900">
              <a:lnSpc>
                <a:spcPct val="150000"/>
              </a:lnSpc>
              <a:buAutoNum type="arabicPeriod"/>
            </a:pPr>
            <a:r>
              <a:rPr lang="en-US" dirty="0"/>
              <a:t> High: The maximum price of the day, the highest price reached by Bitcoin on that day, (USD). </a:t>
            </a:r>
          </a:p>
          <a:p>
            <a:pPr marL="342900" indent="-342900">
              <a:lnSpc>
                <a:spcPct val="150000"/>
              </a:lnSpc>
              <a:buAutoNum type="arabicPeriod"/>
            </a:pPr>
            <a:r>
              <a:rPr lang="en-US" dirty="0"/>
              <a:t>Low: The minimum price of the day, the lowest price reached by the Bitcoin on that day, (USD). </a:t>
            </a:r>
          </a:p>
          <a:p>
            <a:pPr marL="342900" indent="-342900">
              <a:lnSpc>
                <a:spcPct val="150000"/>
              </a:lnSpc>
              <a:buAutoNum type="arabicPeriod"/>
            </a:pPr>
            <a:r>
              <a:rPr lang="en-US" dirty="0"/>
              <a:t>Close: The closing price, the price at which Bitcoin trades at the end of the day, (USD). </a:t>
            </a:r>
          </a:p>
          <a:p>
            <a:pPr marL="342900" indent="-342900">
              <a:lnSpc>
                <a:spcPct val="150000"/>
              </a:lnSpc>
              <a:buAutoNum type="arabicPeriod"/>
            </a:pPr>
            <a:r>
              <a:rPr lang="en-US" dirty="0"/>
              <a:t>Volume: The sum of actual trades made during the day, (USD). </a:t>
            </a:r>
          </a:p>
          <a:p>
            <a:pPr marL="342900" indent="-342900">
              <a:lnSpc>
                <a:spcPct val="150000"/>
              </a:lnSpc>
              <a:buAutoNum type="arabicPeriod"/>
            </a:pPr>
            <a:r>
              <a:rPr lang="en-US" dirty="0"/>
              <a:t>Market Cap: Market capitalization, the total value of all shares of a company or, in the case of Bitcoin, or of all coins in circulation, (USD).</a:t>
            </a:r>
            <a:endParaRPr lang="en-IN" dirty="0"/>
          </a:p>
        </p:txBody>
      </p:sp>
      <p:pic>
        <p:nvPicPr>
          <p:cNvPr id="3" name="Picture 2">
            <a:extLst>
              <a:ext uri="{FF2B5EF4-FFF2-40B4-BE49-F238E27FC236}">
                <a16:creationId xmlns:a16="http://schemas.microsoft.com/office/drawing/2014/main" id="{164DF08E-B0C1-6A30-4C4E-A7639B7A1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2987" y="4854097"/>
            <a:ext cx="3311013" cy="31459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7765322" cy="727838"/>
          </a:xfrm>
        </p:spPr>
        <p:txBody>
          <a:bodyPr>
            <a:normAutofit/>
          </a:bodyPr>
          <a:lstStyle/>
          <a:p>
            <a:r>
              <a:rPr lang="en-US" dirty="0"/>
              <a:t>Time Series Data Visualization</a:t>
            </a:r>
          </a:p>
        </p:txBody>
      </p:sp>
      <p:sp>
        <p:nvSpPr>
          <p:cNvPr id="5" name="TextBox 4"/>
          <p:cNvSpPr txBox="1"/>
          <p:nvPr/>
        </p:nvSpPr>
        <p:spPr>
          <a:xfrm>
            <a:off x="5410200" y="1445660"/>
            <a:ext cx="1022931" cy="369332"/>
          </a:xfrm>
          <a:prstGeom prst="rect">
            <a:avLst/>
          </a:prstGeom>
          <a:noFill/>
        </p:spPr>
        <p:txBody>
          <a:bodyPr wrap="square" rtlCol="0">
            <a:spAutoFit/>
          </a:bodyPr>
          <a:lstStyle/>
          <a:p>
            <a:endParaRPr lang="en-US" dirty="0"/>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7149" y="1047750"/>
            <a:ext cx="6201765" cy="3428999"/>
          </a:xfrm>
        </p:spPr>
      </p:pic>
    </p:spTree>
    <p:extLst>
      <p:ext uri="{BB962C8B-B14F-4D97-AF65-F5344CB8AC3E}">
        <p14:creationId xmlns:p14="http://schemas.microsoft.com/office/powerpoint/2010/main" val="22305664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Slate</Template>
  <TotalTime>613</TotalTime>
  <Words>1550</Words>
  <Application>Microsoft Office PowerPoint</Application>
  <PresentationFormat>On-screen Show (16:9)</PresentationFormat>
  <Paragraphs>125</Paragraphs>
  <Slides>26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Arial MT</vt:lpstr>
      <vt:lpstr>Calibri</vt:lpstr>
      <vt:lpstr>Calisto MT</vt:lpstr>
      <vt:lpstr>Georgia</vt:lpstr>
      <vt:lpstr>Roboto</vt:lpstr>
      <vt:lpstr>sohne</vt:lpstr>
      <vt:lpstr>source-serif-pro</vt:lpstr>
      <vt:lpstr>Wingdings 2</vt:lpstr>
      <vt:lpstr>Slate</vt:lpstr>
      <vt:lpstr>PREDICTION OF BITCOIN PRICES USING MACHINE LEARNING</vt:lpstr>
      <vt:lpstr>Why Bitcoin?</vt:lpstr>
      <vt:lpstr>INTRODUCTION</vt:lpstr>
      <vt:lpstr>The Problem</vt:lpstr>
      <vt:lpstr>Problem Description ?</vt:lpstr>
      <vt:lpstr>Data</vt:lpstr>
      <vt:lpstr>Data Collection and Preparation</vt:lpstr>
      <vt:lpstr>Description of the data</vt:lpstr>
      <vt:lpstr>Time Series Data Visualization</vt:lpstr>
      <vt:lpstr>Lets find out ourselves!!!</vt:lpstr>
      <vt:lpstr>Machine Learning Algorithms Used</vt:lpstr>
      <vt:lpstr>Deep RNN (Recurrent Neural Networks) with LSTM</vt:lpstr>
      <vt:lpstr>WHAT IS ARIMA ?? </vt:lpstr>
      <vt:lpstr>Testing the Stationarity </vt:lpstr>
      <vt:lpstr>PowerPoint Presentation</vt:lpstr>
      <vt:lpstr>Log Transforming the series Log transformation is used to unskew highly skewed data. Thus helping in forecasting process. </vt:lpstr>
      <vt:lpstr>Remove trend and seasonality with differencing </vt:lpstr>
      <vt:lpstr> Auto regressive model is a time series forecasting model where current values are dependent on past values. </vt:lpstr>
      <vt:lpstr> In moving average model the series is dependent on past error terms. </vt:lpstr>
      <vt:lpstr>Auto Regressive Integrated Moving Average Model </vt:lpstr>
      <vt:lpstr>For every value in the test we apply an ARIMA model and then the error is calculated and then after iterating over all values in the test set the mean error between predicted and expected value is calculated.</vt:lpstr>
      <vt:lpstr>REGRESSION MODELS </vt:lpstr>
      <vt:lpstr>PowerPoint Presentation</vt:lpstr>
      <vt:lpstr>PowerPoint Presentation</vt:lpstr>
      <vt:lpstr>Conclusions and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BITCOIN PRICES USING MACHINE LEARNING</dc:title>
  <dc:creator>Shwedha Srinivasan</dc:creator>
  <cp:lastModifiedBy>Narendra Srivastava</cp:lastModifiedBy>
  <cp:revision>33</cp:revision>
  <dcterms:created xsi:type="dcterms:W3CDTF">2023-04-24T23:44:07Z</dcterms:created>
  <dcterms:modified xsi:type="dcterms:W3CDTF">2023-04-26T15:20:48Z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